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57" r:id="rId3"/>
    <p:sldId id="268" r:id="rId4"/>
    <p:sldId id="260" r:id="rId5"/>
    <p:sldId id="269" r:id="rId6"/>
    <p:sldId id="302" r:id="rId7"/>
    <p:sldId id="262" r:id="rId8"/>
    <p:sldId id="261" r:id="rId9"/>
    <p:sldId id="263" r:id="rId10"/>
    <p:sldId id="264" r:id="rId11"/>
    <p:sldId id="258" r:id="rId12"/>
    <p:sldId id="259" r:id="rId13"/>
    <p:sldId id="270" r:id="rId14"/>
    <p:sldId id="271"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65" r:id="rId41"/>
    <p:sldId id="266" r:id="rId42"/>
    <p:sldId id="299" r:id="rId43"/>
    <p:sldId id="300" r:id="rId44"/>
    <p:sldId id="273" r:id="rId45"/>
    <p:sldId id="301" r:id="rId46"/>
    <p:sldId id="267" r:id="rId47"/>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39"/>
    <p:restoredTop sz="94707"/>
  </p:normalViewPr>
  <p:slideViewPr>
    <p:cSldViewPr snapToGrid="0">
      <p:cViewPr varScale="1">
        <p:scale>
          <a:sx n="266" d="100"/>
          <a:sy n="266" d="100"/>
        </p:scale>
        <p:origin x="10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34228BE2-2A7F-8845-978B-65B814817D81}" type="datetimeFigureOut">
              <a:rPr lang="de-DE" smtClean="0"/>
              <a:t>30.06.23</a:t>
            </a:fld>
            <a:endParaRPr lang="de-DE"/>
          </a:p>
        </p:txBody>
      </p:sp>
      <p:sp>
        <p:nvSpPr>
          <p:cNvPr id="4" name="Folienbildplatzhalt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CF0C600-CBF7-DD41-9833-618954B617D4}" type="slidenum">
              <a:rPr lang="de-DE" smtClean="0"/>
              <a:t>‹Nr.›</a:t>
            </a:fld>
            <a:endParaRPr lang="de-DE"/>
          </a:p>
        </p:txBody>
      </p:sp>
    </p:spTree>
    <p:extLst>
      <p:ext uri="{BB962C8B-B14F-4D97-AF65-F5344CB8AC3E}">
        <p14:creationId xmlns:p14="http://schemas.microsoft.com/office/powerpoint/2010/main" val="3841625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CF0C600-CBF7-DD41-9833-618954B617D4}" type="slidenum">
              <a:rPr lang="de-DE" smtClean="0"/>
              <a:t>8</a:t>
            </a:fld>
            <a:endParaRPr lang="de-DE"/>
          </a:p>
        </p:txBody>
      </p:sp>
    </p:spTree>
    <p:extLst>
      <p:ext uri="{BB962C8B-B14F-4D97-AF65-F5344CB8AC3E}">
        <p14:creationId xmlns:p14="http://schemas.microsoft.com/office/powerpoint/2010/main" val="44721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74AC77E8-57BC-1143-9E98-B89A465EECF1}" type="datetime1">
              <a:rPr lang="de-CH" smtClean="0"/>
              <a:t>30.06.23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115100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E3D2D51-DA62-FF46-8C3D-8A9A87CF3D04}" type="datetime1">
              <a:rPr lang="de-CH" smtClean="0"/>
              <a:t>30.06.23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3953860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0C25A4D-5D94-224C-85B9-E39916CAC526}" type="datetime1">
              <a:rPr lang="de-CH" smtClean="0"/>
              <a:t>30.06.23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368341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B62D209-8F27-D242-B9AE-021F1DE501C9}" type="datetime1">
              <a:rPr lang="de-CH" smtClean="0"/>
              <a:t>30.06.23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1951221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FB32EC82-85C0-DE41-AF7B-57441CEF9526}" type="datetime1">
              <a:rPr lang="de-CH" smtClean="0"/>
              <a:t>30.06.23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234604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F091A2B-A21A-C64E-9C71-21744FF1FACF}" type="datetime1">
              <a:rPr lang="de-CH" smtClean="0"/>
              <a:t>30.06.23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270578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0D7B5E2-8977-FF42-9751-156B2145B331}" type="datetime1">
              <a:rPr lang="de-CH" smtClean="0"/>
              <a:t>30.06.23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168403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2CF53B77-0743-F84C-A346-0064915B57DD}" type="datetime1">
              <a:rPr lang="de-CH" smtClean="0"/>
              <a:t>30.06.23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3156368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E41A1-B68D-CE4B-BC2E-926DAE7DFAAC}" type="datetime1">
              <a:rPr lang="de-CH" smtClean="0"/>
              <a:t>30.06.23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624794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F271A633-6767-E949-960D-609A0180C2B0}" type="datetime1">
              <a:rPr lang="de-CH" smtClean="0"/>
              <a:t>30.06.23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1688226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65FB395-A613-CD4E-835B-EF19EF54611A}" type="datetime1">
              <a:rPr lang="de-CH" smtClean="0"/>
              <a:t>30.06.23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A4FE631-D98D-254F-A309-46238346074D}" type="slidenum">
              <a:rPr lang="de-DE" smtClean="0"/>
              <a:t>‹Nr.›</a:t>
            </a:fld>
            <a:endParaRPr lang="de-DE"/>
          </a:p>
        </p:txBody>
      </p:sp>
    </p:spTree>
    <p:extLst>
      <p:ext uri="{BB962C8B-B14F-4D97-AF65-F5344CB8AC3E}">
        <p14:creationId xmlns:p14="http://schemas.microsoft.com/office/powerpoint/2010/main" val="3898177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81AFC-ED89-B047-98D8-B9559B7B7BBD}" type="datetime1">
              <a:rPr lang="de-CH" smtClean="0"/>
              <a:t>30.06.23</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FE631-D98D-254F-A309-46238346074D}" type="slidenum">
              <a:rPr lang="de-DE" smtClean="0"/>
              <a:t>‹Nr.›</a:t>
            </a:fld>
            <a:endParaRPr lang="de-DE"/>
          </a:p>
        </p:txBody>
      </p:sp>
    </p:spTree>
    <p:extLst>
      <p:ext uri="{BB962C8B-B14F-4D97-AF65-F5344CB8AC3E}">
        <p14:creationId xmlns:p14="http://schemas.microsoft.com/office/powerpoint/2010/main" val="2554871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package" Target="../embeddings/Microsoft_Excel-Arbeitsblatt.xlsx"/><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F8BB5-02E5-74A0-B94B-3530E95DD129}"/>
              </a:ext>
            </a:extLst>
          </p:cNvPr>
          <p:cNvSpPr>
            <a:spLocks noGrp="1"/>
          </p:cNvSpPr>
          <p:nvPr>
            <p:ph type="ctrTitle"/>
          </p:nvPr>
        </p:nvSpPr>
        <p:spPr/>
        <p:txBody>
          <a:bodyPr>
            <a:normAutofit fontScale="90000"/>
          </a:bodyPr>
          <a:lstStyle/>
          <a:p>
            <a:r>
              <a:rPr lang="de-DE" dirty="0"/>
              <a:t>Wohnliches Walenstadt</a:t>
            </a:r>
            <a:br>
              <a:rPr lang="de-DE" dirty="0"/>
            </a:br>
            <a:r>
              <a:rPr lang="de-DE" dirty="0"/>
              <a:t>Hauptversammlung 2023</a:t>
            </a:r>
          </a:p>
        </p:txBody>
      </p:sp>
      <p:sp>
        <p:nvSpPr>
          <p:cNvPr id="3" name="Untertitel 2">
            <a:extLst>
              <a:ext uri="{FF2B5EF4-FFF2-40B4-BE49-F238E27FC236}">
                <a16:creationId xmlns:a16="http://schemas.microsoft.com/office/drawing/2014/main" id="{9BC0FD6B-A787-BA70-6431-64CC0D399DE5}"/>
              </a:ext>
            </a:extLst>
          </p:cNvPr>
          <p:cNvSpPr>
            <a:spLocks noGrp="1"/>
          </p:cNvSpPr>
          <p:nvPr>
            <p:ph type="subTitle" idx="1"/>
          </p:nvPr>
        </p:nvSpPr>
        <p:spPr/>
        <p:txBody>
          <a:bodyPr/>
          <a:lstStyle/>
          <a:p>
            <a:r>
              <a:rPr lang="de-DE" dirty="0"/>
              <a:t>30. Juni 2023 </a:t>
            </a:r>
            <a:r>
              <a:rPr lang="de-DE" dirty="0" err="1"/>
              <a:t>Städtlibungert</a:t>
            </a:r>
            <a:endParaRPr lang="de-DE" dirty="0"/>
          </a:p>
        </p:txBody>
      </p:sp>
      <p:sp>
        <p:nvSpPr>
          <p:cNvPr id="4" name="Foliennummernplatzhalter 3">
            <a:extLst>
              <a:ext uri="{FF2B5EF4-FFF2-40B4-BE49-F238E27FC236}">
                <a16:creationId xmlns:a16="http://schemas.microsoft.com/office/drawing/2014/main" id="{55140241-26C0-4601-B42F-CAA1926A15A0}"/>
              </a:ext>
            </a:extLst>
          </p:cNvPr>
          <p:cNvSpPr>
            <a:spLocks noGrp="1"/>
          </p:cNvSpPr>
          <p:nvPr>
            <p:ph type="sldNum" sz="quarter" idx="12"/>
          </p:nvPr>
        </p:nvSpPr>
        <p:spPr/>
        <p:txBody>
          <a:bodyPr/>
          <a:lstStyle/>
          <a:p>
            <a:fld id="{3A4FE631-D98D-254F-A309-46238346074D}" type="slidenum">
              <a:rPr lang="de-DE" smtClean="0"/>
              <a:t>1</a:t>
            </a:fld>
            <a:endParaRPr lang="de-DE"/>
          </a:p>
        </p:txBody>
      </p:sp>
    </p:spTree>
    <p:extLst>
      <p:ext uri="{BB962C8B-B14F-4D97-AF65-F5344CB8AC3E}">
        <p14:creationId xmlns:p14="http://schemas.microsoft.com/office/powerpoint/2010/main" val="3158856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CA64191-058C-94CB-FCC0-C6D48EDEA98E}"/>
              </a:ext>
            </a:extLst>
          </p:cNvPr>
          <p:cNvPicPr>
            <a:picLocks noChangeAspect="1"/>
          </p:cNvPicPr>
          <p:nvPr/>
        </p:nvPicPr>
        <p:blipFill>
          <a:blip r:embed="rId2"/>
          <a:stretch>
            <a:fillRect/>
          </a:stretch>
        </p:blipFill>
        <p:spPr>
          <a:xfrm>
            <a:off x="1657350" y="1120427"/>
            <a:ext cx="5829300" cy="4617146"/>
          </a:xfrm>
          <a:prstGeom prst="rect">
            <a:avLst/>
          </a:prstGeom>
        </p:spPr>
      </p:pic>
      <p:sp>
        <p:nvSpPr>
          <p:cNvPr id="3" name="Foliennummernplatzhalter 2">
            <a:extLst>
              <a:ext uri="{FF2B5EF4-FFF2-40B4-BE49-F238E27FC236}">
                <a16:creationId xmlns:a16="http://schemas.microsoft.com/office/drawing/2014/main" id="{EDAF26F9-A3A7-F126-C72F-28471C8A3AF3}"/>
              </a:ext>
            </a:extLst>
          </p:cNvPr>
          <p:cNvSpPr>
            <a:spLocks noGrp="1"/>
          </p:cNvSpPr>
          <p:nvPr>
            <p:ph type="sldNum" sz="quarter" idx="12"/>
          </p:nvPr>
        </p:nvSpPr>
        <p:spPr/>
        <p:txBody>
          <a:bodyPr/>
          <a:lstStyle/>
          <a:p>
            <a:fld id="{3A4FE631-D98D-254F-A309-46238346074D}" type="slidenum">
              <a:rPr lang="de-DE" smtClean="0"/>
              <a:t>10</a:t>
            </a:fld>
            <a:endParaRPr lang="de-DE"/>
          </a:p>
        </p:txBody>
      </p:sp>
    </p:spTree>
    <p:extLst>
      <p:ext uri="{BB962C8B-B14F-4D97-AF65-F5344CB8AC3E}">
        <p14:creationId xmlns:p14="http://schemas.microsoft.com/office/powerpoint/2010/main" val="141606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FDFEA-17C8-CB3B-1563-44878E3CD04B}"/>
              </a:ext>
            </a:extLst>
          </p:cNvPr>
          <p:cNvSpPr>
            <a:spLocks noGrp="1"/>
          </p:cNvSpPr>
          <p:nvPr>
            <p:ph type="title"/>
          </p:nvPr>
        </p:nvSpPr>
        <p:spPr/>
        <p:txBody>
          <a:bodyPr>
            <a:normAutofit/>
          </a:bodyPr>
          <a:lstStyle/>
          <a:p>
            <a:r>
              <a:rPr lang="de-DE" sz="2800" dirty="0"/>
              <a:t>Velobörse 25. März 2023</a:t>
            </a:r>
          </a:p>
        </p:txBody>
      </p:sp>
      <p:sp>
        <p:nvSpPr>
          <p:cNvPr id="3" name="Inhaltsplatzhalter 2">
            <a:extLst>
              <a:ext uri="{FF2B5EF4-FFF2-40B4-BE49-F238E27FC236}">
                <a16:creationId xmlns:a16="http://schemas.microsoft.com/office/drawing/2014/main" id="{5FC77E18-2ADE-7940-944A-607C792A8D63}"/>
              </a:ext>
            </a:extLst>
          </p:cNvPr>
          <p:cNvSpPr>
            <a:spLocks noGrp="1"/>
          </p:cNvSpPr>
          <p:nvPr>
            <p:ph idx="1"/>
          </p:nvPr>
        </p:nvSpPr>
        <p:spPr/>
        <p:txBody>
          <a:bodyPr/>
          <a:lstStyle/>
          <a:p>
            <a:pPr algn="l"/>
            <a:r>
              <a:rPr lang="de-CH" sz="1350" dirty="0">
                <a:solidFill>
                  <a:srgbClr val="000000"/>
                </a:solidFill>
                <a:latin typeface="Calibri" panose="020F0502020204030204" pitchFamily="34" charset="0"/>
              </a:rPr>
              <a:t>Von gesamthaft 137 Velos haben wir 72 resp. 52% verkauft. Händler brachten 31 Velos, wovon 14 resp. 45% verkauft wurden und Private brachten 106 Velos wovon 58 resp. 55% verkauft wurden. Es wurden leider keine guten, teuren Velos verkauft, was wir dann auch am Erlös merkten, der mit allen Abzügen bei rund Fr. 1'000 zu liegen kommen wird. </a:t>
            </a:r>
          </a:p>
          <a:p>
            <a:pPr algn="l"/>
            <a:r>
              <a:rPr lang="de-CH" sz="1350" dirty="0">
                <a:solidFill>
                  <a:srgbClr val="000000"/>
                </a:solidFill>
                <a:latin typeface="Calibri" panose="020F0502020204030204" pitchFamily="34" charset="0"/>
              </a:rPr>
              <a:t>Im Vergleich zu früheren Börsen der letzten 10 Jahre sind wir mit 72 Velos im oberen Mittelfeld, der Durchschnitt liegt bei 71 Velos, bei Schwankungen von 50 – 90 verkauften Velos.</a:t>
            </a:r>
          </a:p>
          <a:p>
            <a:pPr algn="l"/>
            <a:r>
              <a:rPr lang="de-CH" sz="1350" dirty="0">
                <a:solidFill>
                  <a:srgbClr val="000000"/>
                </a:solidFill>
                <a:latin typeface="Calibri" panose="020F0502020204030204" pitchFamily="34" charset="0"/>
              </a:rPr>
              <a:t>Auch die Cafeteria fand wieder mehr Zuspruch und die feinen Kuchen wurden von allen, d.h. auch von uns Mitarbeitenden sehr geschätzt – nochmals herzlichen Dank den Bäckerinnen.</a:t>
            </a:r>
          </a:p>
          <a:p>
            <a:pPr algn="l"/>
            <a:r>
              <a:rPr lang="de-CH" sz="1350" dirty="0">
                <a:solidFill>
                  <a:srgbClr val="000000"/>
                </a:solidFill>
                <a:latin typeface="Calibri" panose="020F0502020204030204" pitchFamily="34" charset="0"/>
              </a:rPr>
              <a:t>Speziellen Dank an Brigit Jerg, Jörg &amp; Monika Frei für die Mithilfe vor und während der Velobörse</a:t>
            </a:r>
          </a:p>
          <a:p>
            <a:r>
              <a:rPr lang="de-CH" sz="1350" dirty="0">
                <a:solidFill>
                  <a:srgbClr val="000000"/>
                </a:solidFill>
                <a:latin typeface="Calibri" panose="020F0502020204030204" pitchFamily="34" charset="0"/>
              </a:rPr>
              <a:t>Das Dankeschön-Pizzaessen fand am Freitag, 31. März ab 19.00 Uhr im Dolce Vita statt.</a:t>
            </a:r>
          </a:p>
          <a:p>
            <a:r>
              <a:rPr lang="de-CH" sz="1350" dirty="0">
                <a:solidFill>
                  <a:srgbClr val="000000"/>
                </a:solidFill>
                <a:latin typeface="Calibri" panose="020F0502020204030204" pitchFamily="34" charset="0"/>
              </a:rPr>
              <a:t>Nächstes Jahr wird die Velobörse 2024 in gleicher Besetzung stattfinden.</a:t>
            </a:r>
          </a:p>
          <a:p>
            <a:endParaRPr lang="de-CH" sz="1350" dirty="0">
              <a:solidFill>
                <a:srgbClr val="000000"/>
              </a:solidFill>
              <a:latin typeface="Calibri" panose="020F0502020204030204" pitchFamily="34" charset="0"/>
            </a:endParaRPr>
          </a:p>
          <a:p>
            <a:pPr marL="0" indent="0">
              <a:buNone/>
            </a:pPr>
            <a:r>
              <a:rPr lang="de-CH" sz="1050" dirty="0">
                <a:solidFill>
                  <a:srgbClr val="000000"/>
                </a:solidFill>
                <a:latin typeface="Calibri" panose="020F0502020204030204" pitchFamily="34" charset="0"/>
              </a:rPr>
              <a:t>(Bericht von Hans Mohr, zusammengefasst aus Mails und Homepage-Bericht)</a:t>
            </a:r>
            <a:endParaRPr lang="de-DE" sz="1050" dirty="0">
              <a:solidFill>
                <a:srgbClr val="000000"/>
              </a:solidFill>
              <a:latin typeface="Calibri" panose="020F0502020204030204" pitchFamily="34" charset="0"/>
            </a:endParaRPr>
          </a:p>
        </p:txBody>
      </p:sp>
      <p:sp>
        <p:nvSpPr>
          <p:cNvPr id="4" name="Foliennummernplatzhalter 3">
            <a:extLst>
              <a:ext uri="{FF2B5EF4-FFF2-40B4-BE49-F238E27FC236}">
                <a16:creationId xmlns:a16="http://schemas.microsoft.com/office/drawing/2014/main" id="{107A88D6-96BF-C256-FE92-00AEFE51BA54}"/>
              </a:ext>
            </a:extLst>
          </p:cNvPr>
          <p:cNvSpPr>
            <a:spLocks noGrp="1"/>
          </p:cNvSpPr>
          <p:nvPr>
            <p:ph type="sldNum" sz="quarter" idx="12"/>
          </p:nvPr>
        </p:nvSpPr>
        <p:spPr/>
        <p:txBody>
          <a:bodyPr/>
          <a:lstStyle/>
          <a:p>
            <a:fld id="{3A4FE631-D98D-254F-A309-46238346074D}" type="slidenum">
              <a:rPr lang="de-DE" smtClean="0"/>
              <a:t>11</a:t>
            </a:fld>
            <a:endParaRPr lang="de-DE"/>
          </a:p>
        </p:txBody>
      </p:sp>
    </p:spTree>
    <p:extLst>
      <p:ext uri="{BB962C8B-B14F-4D97-AF65-F5344CB8AC3E}">
        <p14:creationId xmlns:p14="http://schemas.microsoft.com/office/powerpoint/2010/main" val="12714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huhwerk, Person, Kleidung, Decke enthält.&#10;&#10;Automatisch generierte Beschreibung">
            <a:extLst>
              <a:ext uri="{FF2B5EF4-FFF2-40B4-BE49-F238E27FC236}">
                <a16:creationId xmlns:a16="http://schemas.microsoft.com/office/drawing/2014/main" id="{FFA4DEBD-7B2E-09AE-C00A-E73ADFA18A66}"/>
              </a:ext>
            </a:extLst>
          </p:cNvPr>
          <p:cNvPicPr>
            <a:picLocks noGrp="1" noChangeAspect="1"/>
          </p:cNvPicPr>
          <p:nvPr>
            <p:ph idx="1"/>
          </p:nvPr>
        </p:nvPicPr>
        <p:blipFill>
          <a:blip r:embed="rId2"/>
          <a:stretch>
            <a:fillRect/>
          </a:stretch>
        </p:blipFill>
        <p:spPr>
          <a:xfrm flipV="1">
            <a:off x="5125060" y="3514088"/>
            <a:ext cx="3947875" cy="2960906"/>
          </a:xfrm>
        </p:spPr>
      </p:pic>
      <p:pic>
        <p:nvPicPr>
          <p:cNvPr id="7" name="Grafik 6" descr="Ein Bild, das Rad, Bike, Fahrradreifen, Reifen enthält.&#10;&#10;Automatisch generierte Beschreibung">
            <a:extLst>
              <a:ext uri="{FF2B5EF4-FFF2-40B4-BE49-F238E27FC236}">
                <a16:creationId xmlns:a16="http://schemas.microsoft.com/office/drawing/2014/main" id="{9ACB71C3-DF0F-E394-9679-322F60327B89}"/>
              </a:ext>
            </a:extLst>
          </p:cNvPr>
          <p:cNvPicPr>
            <a:picLocks noChangeAspect="1"/>
          </p:cNvPicPr>
          <p:nvPr/>
        </p:nvPicPr>
        <p:blipFill>
          <a:blip r:embed="rId3"/>
          <a:stretch>
            <a:fillRect/>
          </a:stretch>
        </p:blipFill>
        <p:spPr>
          <a:xfrm rot="10800000">
            <a:off x="71066" y="1071782"/>
            <a:ext cx="3344042" cy="2508032"/>
          </a:xfrm>
          <a:prstGeom prst="rect">
            <a:avLst/>
          </a:prstGeom>
        </p:spPr>
      </p:pic>
      <p:pic>
        <p:nvPicPr>
          <p:cNvPr id="19" name="Grafik 18" descr="Ein Bild, das Schuhwerk, Decke, Menschen, Person enthält.&#10;&#10;Automatisch generierte Beschreibung">
            <a:extLst>
              <a:ext uri="{FF2B5EF4-FFF2-40B4-BE49-F238E27FC236}">
                <a16:creationId xmlns:a16="http://schemas.microsoft.com/office/drawing/2014/main" id="{A05630FE-43B2-C8B4-BD96-D882E3688B66}"/>
              </a:ext>
            </a:extLst>
          </p:cNvPr>
          <p:cNvPicPr>
            <a:picLocks noChangeAspect="1"/>
          </p:cNvPicPr>
          <p:nvPr/>
        </p:nvPicPr>
        <p:blipFill>
          <a:blip r:embed="rId4"/>
          <a:stretch>
            <a:fillRect/>
          </a:stretch>
        </p:blipFill>
        <p:spPr>
          <a:xfrm>
            <a:off x="5501867" y="1334128"/>
            <a:ext cx="3642133" cy="1983340"/>
          </a:xfrm>
          <a:prstGeom prst="rect">
            <a:avLst/>
          </a:prstGeom>
        </p:spPr>
      </p:pic>
      <p:pic>
        <p:nvPicPr>
          <p:cNvPr id="21" name="Grafik 20" descr="Ein Bild, das Person, Rad, Kleidung, Landfahrzeug enthält.&#10;&#10;Automatisch generierte Beschreibung">
            <a:extLst>
              <a:ext uri="{FF2B5EF4-FFF2-40B4-BE49-F238E27FC236}">
                <a16:creationId xmlns:a16="http://schemas.microsoft.com/office/drawing/2014/main" id="{D9AC551D-D69C-A371-DC11-136A859C1966}"/>
              </a:ext>
            </a:extLst>
          </p:cNvPr>
          <p:cNvPicPr>
            <a:picLocks noChangeAspect="1"/>
          </p:cNvPicPr>
          <p:nvPr/>
        </p:nvPicPr>
        <p:blipFill>
          <a:blip r:embed="rId5"/>
          <a:stretch>
            <a:fillRect/>
          </a:stretch>
        </p:blipFill>
        <p:spPr>
          <a:xfrm>
            <a:off x="185074" y="4142824"/>
            <a:ext cx="3344042" cy="2227476"/>
          </a:xfrm>
          <a:prstGeom prst="rect">
            <a:avLst/>
          </a:prstGeom>
        </p:spPr>
      </p:pic>
      <p:pic>
        <p:nvPicPr>
          <p:cNvPr id="15" name="Grafik 14" descr="Ein Bild, das Decke, Wand, Rad, Ventilator enthält.&#10;&#10;Automatisch generierte Beschreibung">
            <a:extLst>
              <a:ext uri="{FF2B5EF4-FFF2-40B4-BE49-F238E27FC236}">
                <a16:creationId xmlns:a16="http://schemas.microsoft.com/office/drawing/2014/main" id="{6F1D8D4B-A6C9-98AE-3A7A-569CD1484CEF}"/>
              </a:ext>
            </a:extLst>
          </p:cNvPr>
          <p:cNvPicPr>
            <a:picLocks noChangeAspect="1"/>
          </p:cNvPicPr>
          <p:nvPr/>
        </p:nvPicPr>
        <p:blipFill>
          <a:blip r:embed="rId6"/>
          <a:stretch>
            <a:fillRect/>
          </a:stretch>
        </p:blipFill>
        <p:spPr>
          <a:xfrm rot="10800000">
            <a:off x="3529116" y="2818481"/>
            <a:ext cx="2026017" cy="1519513"/>
          </a:xfrm>
          <a:prstGeom prst="rect">
            <a:avLst/>
          </a:prstGeom>
        </p:spPr>
      </p:pic>
      <p:pic>
        <p:nvPicPr>
          <p:cNvPr id="17" name="Grafik 16" descr="Ein Bild, das Rad, Fahrradreifen, Bike, Fahrradausrüstung und Zubehör enthält.&#10;&#10;Automatisch generierte Beschreibung">
            <a:extLst>
              <a:ext uri="{FF2B5EF4-FFF2-40B4-BE49-F238E27FC236}">
                <a16:creationId xmlns:a16="http://schemas.microsoft.com/office/drawing/2014/main" id="{E1D4B43F-4AB5-B3CB-B346-FEB6D0C48314}"/>
              </a:ext>
            </a:extLst>
          </p:cNvPr>
          <p:cNvPicPr>
            <a:picLocks noChangeAspect="1"/>
          </p:cNvPicPr>
          <p:nvPr/>
        </p:nvPicPr>
        <p:blipFill>
          <a:blip r:embed="rId7"/>
          <a:stretch>
            <a:fillRect/>
          </a:stretch>
        </p:blipFill>
        <p:spPr>
          <a:xfrm>
            <a:off x="3346250" y="392532"/>
            <a:ext cx="2792625" cy="2094469"/>
          </a:xfrm>
          <a:prstGeom prst="rect">
            <a:avLst/>
          </a:prstGeom>
        </p:spPr>
      </p:pic>
      <p:pic>
        <p:nvPicPr>
          <p:cNvPr id="9" name="Grafik 8" descr="Ein Bild, das Im Haus, Decke, Wand, Luft enthält.&#10;&#10;Automatisch generierte Beschreibung">
            <a:extLst>
              <a:ext uri="{FF2B5EF4-FFF2-40B4-BE49-F238E27FC236}">
                <a16:creationId xmlns:a16="http://schemas.microsoft.com/office/drawing/2014/main" id="{1B4EE1DC-352B-FC8A-E903-CFA802AAB212}"/>
              </a:ext>
            </a:extLst>
          </p:cNvPr>
          <p:cNvPicPr>
            <a:picLocks noChangeAspect="1"/>
          </p:cNvPicPr>
          <p:nvPr/>
        </p:nvPicPr>
        <p:blipFill>
          <a:blip r:embed="rId8"/>
          <a:stretch>
            <a:fillRect/>
          </a:stretch>
        </p:blipFill>
        <p:spPr>
          <a:xfrm rot="10800000">
            <a:off x="3104620" y="5068818"/>
            <a:ext cx="2256245" cy="1692183"/>
          </a:xfrm>
          <a:prstGeom prst="rect">
            <a:avLst/>
          </a:prstGeom>
        </p:spPr>
      </p:pic>
      <p:sp>
        <p:nvSpPr>
          <p:cNvPr id="3" name="Foliennummernplatzhalter 2">
            <a:extLst>
              <a:ext uri="{FF2B5EF4-FFF2-40B4-BE49-F238E27FC236}">
                <a16:creationId xmlns:a16="http://schemas.microsoft.com/office/drawing/2014/main" id="{18F81747-B658-5825-2DE2-D2669DB39932}"/>
              </a:ext>
            </a:extLst>
          </p:cNvPr>
          <p:cNvSpPr>
            <a:spLocks noGrp="1"/>
          </p:cNvSpPr>
          <p:nvPr>
            <p:ph type="sldNum" sz="quarter" idx="12"/>
          </p:nvPr>
        </p:nvSpPr>
        <p:spPr/>
        <p:txBody>
          <a:bodyPr/>
          <a:lstStyle/>
          <a:p>
            <a:fld id="{3A4FE631-D98D-254F-A309-46238346074D}" type="slidenum">
              <a:rPr lang="de-DE" smtClean="0"/>
              <a:t>12</a:t>
            </a:fld>
            <a:endParaRPr lang="de-DE"/>
          </a:p>
        </p:txBody>
      </p:sp>
    </p:spTree>
    <p:extLst>
      <p:ext uri="{BB962C8B-B14F-4D97-AF65-F5344CB8AC3E}">
        <p14:creationId xmlns:p14="http://schemas.microsoft.com/office/powerpoint/2010/main" val="4205668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C3E81-17E6-DBB8-67BA-6A59FFB61399}"/>
              </a:ext>
            </a:extLst>
          </p:cNvPr>
          <p:cNvSpPr>
            <a:spLocks noGrp="1"/>
          </p:cNvSpPr>
          <p:nvPr>
            <p:ph type="title"/>
          </p:nvPr>
        </p:nvSpPr>
        <p:spPr/>
        <p:txBody>
          <a:bodyPr>
            <a:normAutofit/>
          </a:bodyPr>
          <a:lstStyle/>
          <a:p>
            <a:r>
              <a:rPr lang="de-DE" sz="3600" dirty="0"/>
              <a:t>Naturkommission</a:t>
            </a:r>
          </a:p>
        </p:txBody>
      </p:sp>
      <p:sp>
        <p:nvSpPr>
          <p:cNvPr id="3" name="Inhaltsplatzhalter 2">
            <a:extLst>
              <a:ext uri="{FF2B5EF4-FFF2-40B4-BE49-F238E27FC236}">
                <a16:creationId xmlns:a16="http://schemas.microsoft.com/office/drawing/2014/main" id="{6E392450-DBF0-E81A-A0F0-DD54FB77688B}"/>
              </a:ext>
            </a:extLst>
          </p:cNvPr>
          <p:cNvSpPr>
            <a:spLocks noGrp="1"/>
          </p:cNvSpPr>
          <p:nvPr>
            <p:ph idx="1"/>
          </p:nvPr>
        </p:nvSpPr>
        <p:spPr/>
        <p:txBody>
          <a:bodyPr/>
          <a:lstStyle/>
          <a:p>
            <a:r>
              <a:rPr lang="de-DE" dirty="0">
                <a:latin typeface="+mj-lt"/>
              </a:rPr>
              <a:t>Biodiversität im Siedlungsraum</a:t>
            </a:r>
          </a:p>
          <a:p>
            <a:pPr lvl="1"/>
            <a:r>
              <a:rPr lang="de-DE" dirty="0">
                <a:latin typeface="+mj-lt"/>
              </a:rPr>
              <a:t>Konzept und Umsetzungen 2023 dazu die Excel Tabelle</a:t>
            </a:r>
          </a:p>
          <a:p>
            <a:pPr lvl="1"/>
            <a:r>
              <a:rPr lang="de-DE" dirty="0">
                <a:latin typeface="+mj-lt"/>
              </a:rPr>
              <a:t>Neophyten</a:t>
            </a:r>
          </a:p>
          <a:p>
            <a:pPr lvl="1"/>
            <a:r>
              <a:rPr lang="de-DE" dirty="0">
                <a:latin typeface="+mj-lt"/>
              </a:rPr>
              <a:t>Trockenmauern</a:t>
            </a:r>
          </a:p>
          <a:p>
            <a:pPr lvl="1"/>
            <a:r>
              <a:rPr lang="de-DE" dirty="0">
                <a:latin typeface="+mj-lt"/>
              </a:rPr>
              <a:t>Naturspaziergang</a:t>
            </a:r>
          </a:p>
          <a:p>
            <a:pPr lvl="1"/>
            <a:r>
              <a:rPr lang="de-DE" dirty="0" err="1">
                <a:latin typeface="+mj-lt"/>
              </a:rPr>
              <a:t>Stadtner</a:t>
            </a:r>
            <a:r>
              <a:rPr lang="de-DE" dirty="0">
                <a:latin typeface="+mj-lt"/>
              </a:rPr>
              <a:t> Nachrichten</a:t>
            </a:r>
          </a:p>
          <a:p>
            <a:pPr lvl="1"/>
            <a:r>
              <a:rPr lang="de-DE" dirty="0">
                <a:latin typeface="+mj-lt"/>
              </a:rPr>
              <a:t>Runder Tisch</a:t>
            </a:r>
            <a:endParaRPr lang="de-DE" sz="1400" dirty="0">
              <a:latin typeface="+mj-lt"/>
            </a:endParaRPr>
          </a:p>
        </p:txBody>
      </p:sp>
      <p:sp>
        <p:nvSpPr>
          <p:cNvPr id="4" name="Foliennummernplatzhalter 3">
            <a:extLst>
              <a:ext uri="{FF2B5EF4-FFF2-40B4-BE49-F238E27FC236}">
                <a16:creationId xmlns:a16="http://schemas.microsoft.com/office/drawing/2014/main" id="{0D7AA86C-A2E5-E5D0-E395-DDA994274360}"/>
              </a:ext>
            </a:extLst>
          </p:cNvPr>
          <p:cNvSpPr>
            <a:spLocks noGrp="1"/>
          </p:cNvSpPr>
          <p:nvPr>
            <p:ph type="sldNum" sz="quarter" idx="12"/>
          </p:nvPr>
        </p:nvSpPr>
        <p:spPr/>
        <p:txBody>
          <a:bodyPr/>
          <a:lstStyle/>
          <a:p>
            <a:fld id="{3A4FE631-D98D-254F-A309-46238346074D}" type="slidenum">
              <a:rPr lang="de-DE" smtClean="0"/>
              <a:t>13</a:t>
            </a:fld>
            <a:endParaRPr lang="de-DE"/>
          </a:p>
        </p:txBody>
      </p:sp>
      <p:graphicFrame>
        <p:nvGraphicFramePr>
          <p:cNvPr id="6" name="Objekt 5" descr="Test">
            <a:extLst>
              <a:ext uri="{FF2B5EF4-FFF2-40B4-BE49-F238E27FC236}">
                <a16:creationId xmlns:a16="http://schemas.microsoft.com/office/drawing/2014/main" id="{319FD8A7-CBA4-156D-FB17-7BD1668741DA}"/>
              </a:ext>
            </a:extLst>
          </p:cNvPr>
          <p:cNvGraphicFramePr>
            <a:graphicFrameLocks noChangeAspect="1"/>
          </p:cNvGraphicFramePr>
          <p:nvPr>
            <p:extLst>
              <p:ext uri="{D42A27DB-BD31-4B8C-83A1-F6EECF244321}">
                <p14:modId xmlns:p14="http://schemas.microsoft.com/office/powerpoint/2010/main" val="1687960774"/>
              </p:ext>
            </p:extLst>
          </p:nvPr>
        </p:nvGraphicFramePr>
        <p:xfrm>
          <a:off x="1202577" y="5029599"/>
          <a:ext cx="965200" cy="609600"/>
        </p:xfrm>
        <a:graphic>
          <a:graphicData uri="http://schemas.openxmlformats.org/presentationml/2006/ole">
            <mc:AlternateContent xmlns:mc="http://schemas.openxmlformats.org/markup-compatibility/2006">
              <mc:Choice xmlns:v="urn:schemas-microsoft-com:vml" Requires="v">
                <p:oleObj name="Arbeitsblatt" showAsIcon="1" r:id="rId2" imgW="965200" imgH="609600" progId="Excel.Sheet.12">
                  <p:embed/>
                </p:oleObj>
              </mc:Choice>
              <mc:Fallback>
                <p:oleObj name="Arbeitsblatt" showAsIcon="1" r:id="rId2" imgW="965200" imgH="609600" progId="Excel.Sheet.12">
                  <p:embed/>
                  <p:pic>
                    <p:nvPicPr>
                      <p:cNvPr id="0" name=""/>
                      <p:cNvPicPr/>
                      <p:nvPr/>
                    </p:nvPicPr>
                    <p:blipFill>
                      <a:blip r:embed="rId3"/>
                      <a:stretch>
                        <a:fillRect/>
                      </a:stretch>
                    </p:blipFill>
                    <p:spPr>
                      <a:xfrm>
                        <a:off x="1202577" y="5029599"/>
                        <a:ext cx="965200" cy="609600"/>
                      </a:xfrm>
                      <a:prstGeom prst="rect">
                        <a:avLst/>
                      </a:prstGeom>
                    </p:spPr>
                  </p:pic>
                </p:oleObj>
              </mc:Fallback>
            </mc:AlternateContent>
          </a:graphicData>
        </a:graphic>
      </p:graphicFrame>
    </p:spTree>
    <p:extLst>
      <p:ext uri="{BB962C8B-B14F-4D97-AF65-F5344CB8AC3E}">
        <p14:creationId xmlns:p14="http://schemas.microsoft.com/office/powerpoint/2010/main" val="168569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7588B-3FC0-E1A1-1C13-0B6DB84E5F29}"/>
              </a:ext>
            </a:extLst>
          </p:cNvPr>
          <p:cNvSpPr>
            <a:spLocks noGrp="1"/>
          </p:cNvSpPr>
          <p:nvPr>
            <p:ph type="title"/>
          </p:nvPr>
        </p:nvSpPr>
        <p:spPr/>
        <p:txBody>
          <a:bodyPr>
            <a:normAutofit/>
          </a:bodyPr>
          <a:lstStyle/>
          <a:p>
            <a:r>
              <a:rPr lang="de-DE" sz="3600" dirty="0"/>
              <a:t>Energiekommission</a:t>
            </a:r>
          </a:p>
        </p:txBody>
      </p:sp>
      <p:sp>
        <p:nvSpPr>
          <p:cNvPr id="3" name="Inhaltsplatzhalter 2">
            <a:extLst>
              <a:ext uri="{FF2B5EF4-FFF2-40B4-BE49-F238E27FC236}">
                <a16:creationId xmlns:a16="http://schemas.microsoft.com/office/drawing/2014/main" id="{8C9A96AC-22D0-154D-BCA2-276A1D958FDB}"/>
              </a:ext>
            </a:extLst>
          </p:cNvPr>
          <p:cNvSpPr>
            <a:spLocks noGrp="1"/>
          </p:cNvSpPr>
          <p:nvPr>
            <p:ph idx="1"/>
          </p:nvPr>
        </p:nvSpPr>
        <p:spPr/>
        <p:txBody>
          <a:bodyPr>
            <a:normAutofit fontScale="85000" lnSpcReduction="10000"/>
          </a:bodyPr>
          <a:lstStyle/>
          <a:p>
            <a:pPr algn="l">
              <a:buFont typeface="Arial" panose="020B0604020202020204" pitchFamily="34" charset="0"/>
              <a:buChar char="•"/>
            </a:pPr>
            <a:r>
              <a:rPr lang="de-CH" sz="1400" b="0" i="0" u="none" strike="noStrike" dirty="0">
                <a:solidFill>
                  <a:srgbClr val="000000"/>
                </a:solidFill>
                <a:effectLst/>
                <a:latin typeface="+mj-lt"/>
              </a:rPr>
              <a:t>2 Sitzungen in diesem Jahr (April, Sept)</a:t>
            </a:r>
          </a:p>
          <a:p>
            <a:pPr algn="l">
              <a:buFont typeface="Arial" panose="020B0604020202020204" pitchFamily="34" charset="0"/>
              <a:buChar char="•"/>
            </a:pPr>
            <a:r>
              <a:rPr lang="de-CH" sz="1400" b="0" i="0" u="none" strike="noStrike" dirty="0">
                <a:solidFill>
                  <a:srgbClr val="000000"/>
                </a:solidFill>
                <a:effectLst/>
                <a:latin typeface="+mj-lt"/>
              </a:rPr>
              <a:t>Neu vertritt Jürg Müller die Holzenergie Delta AG</a:t>
            </a:r>
          </a:p>
          <a:p>
            <a:pPr algn="l">
              <a:buFont typeface="Arial" panose="020B0604020202020204" pitchFamily="34" charset="0"/>
              <a:buChar char="•"/>
            </a:pPr>
            <a:r>
              <a:rPr lang="de-CH" sz="1400" b="0" i="0" u="none" strike="noStrike" dirty="0">
                <a:solidFill>
                  <a:srgbClr val="000000"/>
                </a:solidFill>
                <a:effectLst/>
                <a:latin typeface="+mj-lt"/>
              </a:rPr>
              <a:t>Für Christian Dürr konnte das WEW noch keinen Ersatz finden, Robert Zeller (Finanzen) springt ein</a:t>
            </a:r>
          </a:p>
          <a:p>
            <a:pPr algn="l">
              <a:buFont typeface="Arial" panose="020B0604020202020204" pitchFamily="34" charset="0"/>
              <a:buChar char="•"/>
            </a:pPr>
            <a:r>
              <a:rPr lang="de-CH" sz="1400" b="0" i="0" u="none" strike="noStrike" dirty="0">
                <a:solidFill>
                  <a:srgbClr val="000000"/>
                </a:solidFill>
                <a:effectLst/>
                <a:latin typeface="+mj-lt"/>
              </a:rPr>
              <a:t>Öffentliche Beleuchtung (ÖB) Nachtreduktion: JS schlägt einen pragmatischen Versuch vor, die Lichtverschmutzung mit der Abschaltung einzelner Gebiete zugunsten der Biodiversität zu vermindern. </a:t>
            </a:r>
          </a:p>
          <a:p>
            <a:pPr marL="447675" algn="l"/>
            <a:r>
              <a:rPr lang="de-CH" sz="1400" b="0" i="0" u="none" strike="noStrike" dirty="0">
                <a:solidFill>
                  <a:srgbClr val="000000"/>
                </a:solidFill>
                <a:effectLst/>
                <a:latin typeface="+mj-lt"/>
              </a:rPr>
              <a:t>Grundsätzlich wird für die gesamte ÖB mit Dämmerungsschalter ein- bzw. ausgeschaltet Dies wird wie folgt abgestuft: ab Einschaltzeitpunkt mit 90% bis 21.00 Uhr, dann auf 50% bis 23.00 Uhr, dann auf 30% bis Ausschaltung. Dies auch unter Anbetracht der Lichtverschmutzung und den Inputs der betroffenen Bevölkerung. </a:t>
            </a:r>
          </a:p>
          <a:p>
            <a:pPr marL="447675" algn="l"/>
            <a:r>
              <a:rPr lang="de-CH" sz="1400" b="0" i="0" u="none" strike="noStrike" dirty="0">
                <a:solidFill>
                  <a:srgbClr val="000000"/>
                </a:solidFill>
                <a:effectLst/>
                <a:latin typeface="+mj-lt"/>
              </a:rPr>
              <a:t>Das WEW steuert die ÖB über die Rundsteuerung. So wie es jetzt eingerichtet ist, müsste das WEW bei den Leuchten (einzeln oder strangweise) die Steuerung anpassen, um von diesem Konzept abzuweichen. Dafür wären teilweise andere Steuerelemente in den Leuchten nötig. Dies wäre mit Aufwand verbunden und wäre nicht nachhaltig, weil es deutlich pflegeintensiver, als das heutige System ist. Nach interner Rücksprache ist das WEW der Ansicht, dass das heutige System sehr effizient ist und möglichst vielen Ansprüchen aus der Bevölkerung gerecht wird. Mit der LED-Technologie hat es deutlich weniger Lichtverschmutzung, da der Lichtkegel dort anfällt, wo er gebraucht wird. </a:t>
            </a:r>
          </a:p>
          <a:p>
            <a:pPr marL="447675" algn="l"/>
            <a:r>
              <a:rPr lang="de-CH" sz="1400" b="0" i="0" u="none" strike="noStrike" dirty="0">
                <a:solidFill>
                  <a:srgbClr val="000000"/>
                </a:solidFill>
                <a:effectLst/>
                <a:latin typeface="+mj-lt"/>
              </a:rPr>
              <a:t>Das WEW empfiehlt, dass man darauf verzichtet, einzelne Stränge separat mit anderen Ein- und Ausschaltzeiten einzustellen. </a:t>
            </a:r>
          </a:p>
          <a:p>
            <a:r>
              <a:rPr lang="de-CH" sz="1400" dirty="0">
                <a:solidFill>
                  <a:srgbClr val="000000"/>
                </a:solidFill>
                <a:latin typeface="+mj-lt"/>
              </a:rPr>
              <a:t>Smart Meter (intelligente Zähler) </a:t>
            </a:r>
          </a:p>
          <a:p>
            <a:pPr marL="447675"/>
            <a:r>
              <a:rPr lang="de-CH" sz="1400" dirty="0">
                <a:solidFill>
                  <a:srgbClr val="000000"/>
                </a:solidFill>
                <a:latin typeface="+mj-lt"/>
              </a:rPr>
              <a:t>Der Einbau von Smart Meter wird nach dem Ausbau des Glasfasernetzes Ende 2024 vorangetrieben. Bis 2027 müssen 80% der Zähler umgerüstet sein.</a:t>
            </a:r>
          </a:p>
          <a:p>
            <a:pPr algn="l">
              <a:buFont typeface="Arial" panose="020B0604020202020204" pitchFamily="34" charset="0"/>
              <a:buChar char="•"/>
            </a:pPr>
            <a:r>
              <a:rPr lang="de-CH" sz="1400" b="0" i="0" u="none" strike="noStrike" dirty="0">
                <a:solidFill>
                  <a:srgbClr val="000000"/>
                </a:solidFill>
                <a:effectLst/>
                <a:latin typeface="+mj-lt"/>
              </a:rPr>
              <a:t>Sponti-Car: Im Budget 2023 der Gemeinde ist ein Posten für einen Sponti-Car vorgesehen. Das WEW wird eine Ladestation an der Südseite des Rathauses an der Lindenstrasse erstellen.</a:t>
            </a:r>
          </a:p>
        </p:txBody>
      </p:sp>
      <p:sp>
        <p:nvSpPr>
          <p:cNvPr id="4" name="Foliennummernplatzhalter 3">
            <a:extLst>
              <a:ext uri="{FF2B5EF4-FFF2-40B4-BE49-F238E27FC236}">
                <a16:creationId xmlns:a16="http://schemas.microsoft.com/office/drawing/2014/main" id="{5F3B263C-0B47-25A2-271E-99BC6FA8E4E0}"/>
              </a:ext>
            </a:extLst>
          </p:cNvPr>
          <p:cNvSpPr>
            <a:spLocks noGrp="1"/>
          </p:cNvSpPr>
          <p:nvPr>
            <p:ph type="sldNum" sz="quarter" idx="12"/>
          </p:nvPr>
        </p:nvSpPr>
        <p:spPr/>
        <p:txBody>
          <a:bodyPr/>
          <a:lstStyle/>
          <a:p>
            <a:fld id="{3A4FE631-D98D-254F-A309-46238346074D}" type="slidenum">
              <a:rPr lang="de-DE" smtClean="0"/>
              <a:t>14</a:t>
            </a:fld>
            <a:endParaRPr lang="de-DE"/>
          </a:p>
        </p:txBody>
      </p:sp>
    </p:spTree>
    <p:extLst>
      <p:ext uri="{BB962C8B-B14F-4D97-AF65-F5344CB8AC3E}">
        <p14:creationId xmlns:p14="http://schemas.microsoft.com/office/powerpoint/2010/main" val="3609068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0E979-975F-064F-B981-7FC1416EA527}"/>
              </a:ext>
            </a:extLst>
          </p:cNvPr>
          <p:cNvSpPr>
            <a:spLocks noGrp="1"/>
          </p:cNvSpPr>
          <p:nvPr>
            <p:ph type="ctrTitle"/>
          </p:nvPr>
        </p:nvSpPr>
        <p:spPr/>
        <p:txBody>
          <a:bodyPr>
            <a:normAutofit/>
          </a:bodyPr>
          <a:lstStyle/>
          <a:p>
            <a:r>
              <a:rPr lang="de-DE" sz="4400" dirty="0">
                <a:latin typeface="+mn-lt"/>
              </a:rPr>
              <a:t>FACHGRUPPE</a:t>
            </a:r>
          </a:p>
        </p:txBody>
      </p:sp>
      <p:sp>
        <p:nvSpPr>
          <p:cNvPr id="3" name="Untertitel 2">
            <a:extLst>
              <a:ext uri="{FF2B5EF4-FFF2-40B4-BE49-F238E27FC236}">
                <a16:creationId xmlns:a16="http://schemas.microsoft.com/office/drawing/2014/main" id="{447AC9F7-64F8-4942-8B9D-7A06572FD5B7}"/>
              </a:ext>
            </a:extLst>
          </p:cNvPr>
          <p:cNvSpPr>
            <a:spLocks noGrp="1"/>
          </p:cNvSpPr>
          <p:nvPr>
            <p:ph type="subTitle" idx="1"/>
          </p:nvPr>
        </p:nvSpPr>
        <p:spPr/>
        <p:txBody>
          <a:bodyPr>
            <a:normAutofit/>
          </a:bodyPr>
          <a:lstStyle/>
          <a:p>
            <a:r>
              <a:rPr lang="de-DE" sz="2800" dirty="0"/>
              <a:t>RAUMPLANUNGSKONZEPT</a:t>
            </a:r>
          </a:p>
        </p:txBody>
      </p:sp>
      <p:sp>
        <p:nvSpPr>
          <p:cNvPr id="4" name="Foliennummernplatzhalter 3">
            <a:extLst>
              <a:ext uri="{FF2B5EF4-FFF2-40B4-BE49-F238E27FC236}">
                <a16:creationId xmlns:a16="http://schemas.microsoft.com/office/drawing/2014/main" id="{489F6FE2-510C-ED52-672D-9712F6785375}"/>
              </a:ext>
            </a:extLst>
          </p:cNvPr>
          <p:cNvSpPr>
            <a:spLocks noGrp="1"/>
          </p:cNvSpPr>
          <p:nvPr>
            <p:ph type="sldNum" sz="quarter" idx="12"/>
          </p:nvPr>
        </p:nvSpPr>
        <p:spPr/>
        <p:txBody>
          <a:bodyPr/>
          <a:lstStyle/>
          <a:p>
            <a:fld id="{3A4FE631-D98D-254F-A309-46238346074D}" type="slidenum">
              <a:rPr lang="de-DE" smtClean="0"/>
              <a:t>15</a:t>
            </a:fld>
            <a:endParaRPr lang="de-DE"/>
          </a:p>
        </p:txBody>
      </p:sp>
    </p:spTree>
    <p:extLst>
      <p:ext uri="{BB962C8B-B14F-4D97-AF65-F5344CB8AC3E}">
        <p14:creationId xmlns:p14="http://schemas.microsoft.com/office/powerpoint/2010/main" val="2041026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422B6-3436-7148-96F0-1B5659B337E9}"/>
              </a:ext>
            </a:extLst>
          </p:cNvPr>
          <p:cNvSpPr>
            <a:spLocks noGrp="1"/>
          </p:cNvSpPr>
          <p:nvPr>
            <p:ph type="title"/>
          </p:nvPr>
        </p:nvSpPr>
        <p:spPr/>
        <p:txBody>
          <a:bodyPr/>
          <a:lstStyle/>
          <a:p>
            <a:pPr algn="ctr"/>
            <a:r>
              <a:rPr lang="de-DE" sz="3600" b="1" dirty="0"/>
              <a:t>MITGLIEDER</a:t>
            </a:r>
            <a:endParaRPr lang="de-DE" b="1" dirty="0"/>
          </a:p>
        </p:txBody>
      </p:sp>
      <p:sp>
        <p:nvSpPr>
          <p:cNvPr id="3" name="Inhaltsplatzhalter 2">
            <a:extLst>
              <a:ext uri="{FF2B5EF4-FFF2-40B4-BE49-F238E27FC236}">
                <a16:creationId xmlns:a16="http://schemas.microsoft.com/office/drawing/2014/main" id="{EBBADC77-C71A-9242-9E1E-3DD6303660DC}"/>
              </a:ext>
            </a:extLst>
          </p:cNvPr>
          <p:cNvSpPr>
            <a:spLocks noGrp="1"/>
          </p:cNvSpPr>
          <p:nvPr>
            <p:ph idx="1"/>
          </p:nvPr>
        </p:nvSpPr>
        <p:spPr>
          <a:xfrm>
            <a:off x="1931278" y="2139923"/>
            <a:ext cx="4359164" cy="3263504"/>
          </a:xfrm>
        </p:spPr>
        <p:txBody>
          <a:bodyPr>
            <a:normAutofit fontScale="92500" lnSpcReduction="20000"/>
          </a:bodyPr>
          <a:lstStyle/>
          <a:p>
            <a:r>
              <a:rPr lang="de-DE" dirty="0"/>
              <a:t>Bruno </a:t>
            </a:r>
            <a:r>
              <a:rPr lang="de-DE" dirty="0" err="1"/>
              <a:t>Bosshart</a:t>
            </a:r>
            <a:endParaRPr lang="de-DE" dirty="0"/>
          </a:p>
          <a:p>
            <a:r>
              <a:rPr lang="de-DE" dirty="0"/>
              <a:t>Jörg Frei</a:t>
            </a:r>
          </a:p>
          <a:p>
            <a:r>
              <a:rPr lang="de-DE" dirty="0"/>
              <a:t>Jürg Steinmann</a:t>
            </a:r>
          </a:p>
          <a:p>
            <a:r>
              <a:rPr lang="de-DE" dirty="0"/>
              <a:t>Jaqueline </a:t>
            </a:r>
            <a:r>
              <a:rPr lang="de-DE" dirty="0" err="1"/>
              <a:t>Thommen</a:t>
            </a:r>
            <a:endParaRPr lang="de-DE" dirty="0"/>
          </a:p>
          <a:p>
            <a:pPr marL="0" indent="0">
              <a:buNone/>
            </a:pPr>
            <a:endParaRPr lang="de-DE" dirty="0"/>
          </a:p>
          <a:p>
            <a:pPr marL="0" indent="0">
              <a:buNone/>
            </a:pPr>
            <a:r>
              <a:rPr lang="de-DE" dirty="0"/>
              <a:t>AUSGETRETEN</a:t>
            </a:r>
          </a:p>
          <a:p>
            <a:r>
              <a:rPr lang="de-DE" dirty="0"/>
              <a:t>Hans </a:t>
            </a:r>
            <a:r>
              <a:rPr lang="de-DE" dirty="0" err="1"/>
              <a:t>Reinle</a:t>
            </a:r>
            <a:endParaRPr lang="de-DE" dirty="0"/>
          </a:p>
          <a:p>
            <a:r>
              <a:rPr lang="de-DE" dirty="0"/>
              <a:t>Maria </a:t>
            </a:r>
            <a:r>
              <a:rPr lang="de-DE" dirty="0" err="1"/>
              <a:t>Dietsche</a:t>
            </a:r>
            <a:endParaRPr lang="de-DE" dirty="0"/>
          </a:p>
        </p:txBody>
      </p:sp>
      <p:sp>
        <p:nvSpPr>
          <p:cNvPr id="4" name="Foliennummernplatzhalter 3">
            <a:extLst>
              <a:ext uri="{FF2B5EF4-FFF2-40B4-BE49-F238E27FC236}">
                <a16:creationId xmlns:a16="http://schemas.microsoft.com/office/drawing/2014/main" id="{35E8A497-6D6F-785A-5A9F-D3ACFD74C7D3}"/>
              </a:ext>
            </a:extLst>
          </p:cNvPr>
          <p:cNvSpPr>
            <a:spLocks noGrp="1"/>
          </p:cNvSpPr>
          <p:nvPr>
            <p:ph type="sldNum" sz="quarter" idx="12"/>
          </p:nvPr>
        </p:nvSpPr>
        <p:spPr/>
        <p:txBody>
          <a:bodyPr/>
          <a:lstStyle/>
          <a:p>
            <a:fld id="{3A4FE631-D98D-254F-A309-46238346074D}" type="slidenum">
              <a:rPr lang="de-DE" smtClean="0"/>
              <a:t>16</a:t>
            </a:fld>
            <a:endParaRPr lang="de-DE"/>
          </a:p>
        </p:txBody>
      </p:sp>
    </p:spTree>
    <p:extLst>
      <p:ext uri="{BB962C8B-B14F-4D97-AF65-F5344CB8AC3E}">
        <p14:creationId xmlns:p14="http://schemas.microsoft.com/office/powerpoint/2010/main" val="2914422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4A8462-DE20-B146-807D-736FECDBB17E}"/>
              </a:ext>
            </a:extLst>
          </p:cNvPr>
          <p:cNvSpPr>
            <a:spLocks noGrp="1"/>
          </p:cNvSpPr>
          <p:nvPr>
            <p:ph idx="1"/>
          </p:nvPr>
        </p:nvSpPr>
        <p:spPr>
          <a:xfrm>
            <a:off x="465365" y="1720282"/>
            <a:ext cx="7886700" cy="3263504"/>
          </a:xfrm>
        </p:spPr>
        <p:txBody>
          <a:bodyPr>
            <a:normAutofit fontScale="92500" lnSpcReduction="10000"/>
          </a:bodyPr>
          <a:lstStyle/>
          <a:p>
            <a:r>
              <a:rPr lang="de-DE" dirty="0"/>
              <a:t>5. 7.22 	Aufarbeiten </a:t>
            </a:r>
            <a:r>
              <a:rPr lang="de-DE" dirty="0" err="1"/>
              <a:t>Exel</a:t>
            </a:r>
            <a:r>
              <a:rPr lang="de-DE" dirty="0"/>
              <a:t>-Tabelle mit Input zum RPK </a:t>
            </a:r>
          </a:p>
          <a:p>
            <a:r>
              <a:rPr lang="de-DE" dirty="0"/>
              <a:t>6.12.22	Begleitgruppe RPK (Bruno und ich)</a:t>
            </a:r>
          </a:p>
          <a:p>
            <a:r>
              <a:rPr lang="de-DE" dirty="0"/>
              <a:t>15.12.22	Öffentliche Veranstaltung RPK</a:t>
            </a:r>
          </a:p>
          <a:p>
            <a:r>
              <a:rPr lang="de-DE" dirty="0"/>
              <a:t>13.4.23	Mitwirkungsverfahren</a:t>
            </a:r>
          </a:p>
          <a:p>
            <a:r>
              <a:rPr lang="de-DE" dirty="0"/>
              <a:t>24.4.23	Mitwirkungsverfahren</a:t>
            </a:r>
          </a:p>
          <a:p>
            <a:r>
              <a:rPr lang="de-DE" dirty="0"/>
              <a:t>30.4.23	Mitwirkungsverfahren Abschluss</a:t>
            </a:r>
          </a:p>
          <a:p>
            <a:r>
              <a:rPr lang="de-DE" dirty="0"/>
              <a:t>6.6.23	Anliegen Tschanz und Stoffel </a:t>
            </a:r>
          </a:p>
        </p:txBody>
      </p:sp>
      <p:sp>
        <p:nvSpPr>
          <p:cNvPr id="5" name="Rechteck 4">
            <a:extLst>
              <a:ext uri="{FF2B5EF4-FFF2-40B4-BE49-F238E27FC236}">
                <a16:creationId xmlns:a16="http://schemas.microsoft.com/office/drawing/2014/main" id="{4C41CB08-C474-044D-953C-DDAC691D5CC5}"/>
              </a:ext>
            </a:extLst>
          </p:cNvPr>
          <p:cNvSpPr/>
          <p:nvPr/>
        </p:nvSpPr>
        <p:spPr>
          <a:xfrm>
            <a:off x="3577957" y="718751"/>
            <a:ext cx="2005998" cy="646331"/>
          </a:xfrm>
          <a:prstGeom prst="rect">
            <a:avLst/>
          </a:prstGeom>
        </p:spPr>
        <p:txBody>
          <a:bodyPr wrap="none">
            <a:spAutoFit/>
          </a:bodyPr>
          <a:lstStyle/>
          <a:p>
            <a:r>
              <a:rPr lang="de-DE" sz="3600" dirty="0"/>
              <a:t>Sitzungen</a:t>
            </a:r>
            <a:endParaRPr lang="de-DE" sz="2800" dirty="0"/>
          </a:p>
        </p:txBody>
      </p:sp>
      <p:sp>
        <p:nvSpPr>
          <p:cNvPr id="2" name="Foliennummernplatzhalter 1">
            <a:extLst>
              <a:ext uri="{FF2B5EF4-FFF2-40B4-BE49-F238E27FC236}">
                <a16:creationId xmlns:a16="http://schemas.microsoft.com/office/drawing/2014/main" id="{007490F2-D8B1-6646-B929-E1CC6C0BE48E}"/>
              </a:ext>
            </a:extLst>
          </p:cNvPr>
          <p:cNvSpPr>
            <a:spLocks noGrp="1"/>
          </p:cNvSpPr>
          <p:nvPr>
            <p:ph type="sldNum" sz="quarter" idx="12"/>
          </p:nvPr>
        </p:nvSpPr>
        <p:spPr/>
        <p:txBody>
          <a:bodyPr/>
          <a:lstStyle/>
          <a:p>
            <a:fld id="{3A4FE631-D98D-254F-A309-46238346074D}" type="slidenum">
              <a:rPr lang="de-DE" smtClean="0"/>
              <a:t>17</a:t>
            </a:fld>
            <a:endParaRPr lang="de-DE"/>
          </a:p>
        </p:txBody>
      </p:sp>
    </p:spTree>
    <p:extLst>
      <p:ext uri="{BB962C8B-B14F-4D97-AF65-F5344CB8AC3E}">
        <p14:creationId xmlns:p14="http://schemas.microsoft.com/office/powerpoint/2010/main" val="3081980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774D30E-B522-EB44-90A9-BA29B0448267}"/>
              </a:ext>
            </a:extLst>
          </p:cNvPr>
          <p:cNvPicPr>
            <a:picLocks noChangeAspect="1"/>
          </p:cNvPicPr>
          <p:nvPr/>
        </p:nvPicPr>
        <p:blipFill>
          <a:blip r:embed="rId2"/>
          <a:stretch>
            <a:fillRect/>
          </a:stretch>
        </p:blipFill>
        <p:spPr>
          <a:xfrm>
            <a:off x="1853769" y="857250"/>
            <a:ext cx="5436463" cy="5143500"/>
          </a:xfrm>
          <a:prstGeom prst="rect">
            <a:avLst/>
          </a:prstGeom>
        </p:spPr>
      </p:pic>
      <p:sp>
        <p:nvSpPr>
          <p:cNvPr id="2" name="Foliennummernplatzhalter 1">
            <a:extLst>
              <a:ext uri="{FF2B5EF4-FFF2-40B4-BE49-F238E27FC236}">
                <a16:creationId xmlns:a16="http://schemas.microsoft.com/office/drawing/2014/main" id="{5C957D7D-8192-E301-9410-0BAB66CF949F}"/>
              </a:ext>
            </a:extLst>
          </p:cNvPr>
          <p:cNvSpPr>
            <a:spLocks noGrp="1"/>
          </p:cNvSpPr>
          <p:nvPr>
            <p:ph type="sldNum" sz="quarter" idx="12"/>
          </p:nvPr>
        </p:nvSpPr>
        <p:spPr/>
        <p:txBody>
          <a:bodyPr/>
          <a:lstStyle/>
          <a:p>
            <a:fld id="{3A4FE631-D98D-254F-A309-46238346074D}" type="slidenum">
              <a:rPr lang="de-DE" smtClean="0"/>
              <a:t>18</a:t>
            </a:fld>
            <a:endParaRPr lang="de-DE"/>
          </a:p>
        </p:txBody>
      </p:sp>
    </p:spTree>
    <p:extLst>
      <p:ext uri="{BB962C8B-B14F-4D97-AF65-F5344CB8AC3E}">
        <p14:creationId xmlns:p14="http://schemas.microsoft.com/office/powerpoint/2010/main" val="324780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ED940D0-3B4D-0C4B-BC45-81142E44E583}"/>
              </a:ext>
            </a:extLst>
          </p:cNvPr>
          <p:cNvPicPr>
            <a:picLocks noChangeAspect="1"/>
          </p:cNvPicPr>
          <p:nvPr/>
        </p:nvPicPr>
        <p:blipFill>
          <a:blip r:embed="rId2"/>
          <a:stretch>
            <a:fillRect/>
          </a:stretch>
        </p:blipFill>
        <p:spPr>
          <a:xfrm>
            <a:off x="2122714" y="857250"/>
            <a:ext cx="4898572" cy="5143500"/>
          </a:xfrm>
          <a:prstGeom prst="rect">
            <a:avLst/>
          </a:prstGeom>
        </p:spPr>
      </p:pic>
      <p:sp>
        <p:nvSpPr>
          <p:cNvPr id="2" name="Foliennummernplatzhalter 1">
            <a:extLst>
              <a:ext uri="{FF2B5EF4-FFF2-40B4-BE49-F238E27FC236}">
                <a16:creationId xmlns:a16="http://schemas.microsoft.com/office/drawing/2014/main" id="{79D6927D-2235-8973-E70F-1E61B3CDE68B}"/>
              </a:ext>
            </a:extLst>
          </p:cNvPr>
          <p:cNvSpPr>
            <a:spLocks noGrp="1"/>
          </p:cNvSpPr>
          <p:nvPr>
            <p:ph type="sldNum" sz="quarter" idx="12"/>
          </p:nvPr>
        </p:nvSpPr>
        <p:spPr/>
        <p:txBody>
          <a:bodyPr/>
          <a:lstStyle/>
          <a:p>
            <a:fld id="{3A4FE631-D98D-254F-A309-46238346074D}" type="slidenum">
              <a:rPr lang="de-DE" smtClean="0"/>
              <a:t>19</a:t>
            </a:fld>
            <a:endParaRPr lang="de-DE"/>
          </a:p>
        </p:txBody>
      </p:sp>
    </p:spTree>
    <p:extLst>
      <p:ext uri="{BB962C8B-B14F-4D97-AF65-F5344CB8AC3E}">
        <p14:creationId xmlns:p14="http://schemas.microsoft.com/office/powerpoint/2010/main" val="2047702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E1C9A-1D0D-32AB-722F-E920ECF77D2C}"/>
              </a:ext>
            </a:extLst>
          </p:cNvPr>
          <p:cNvSpPr>
            <a:spLocks noGrp="1"/>
          </p:cNvSpPr>
          <p:nvPr>
            <p:ph type="title"/>
          </p:nvPr>
        </p:nvSpPr>
        <p:spPr>
          <a:xfrm>
            <a:off x="628650" y="1131094"/>
            <a:ext cx="7886700" cy="638569"/>
          </a:xfrm>
        </p:spPr>
        <p:txBody>
          <a:bodyPr>
            <a:normAutofit/>
          </a:bodyPr>
          <a:lstStyle/>
          <a:p>
            <a:r>
              <a:rPr lang="de-DE" sz="3600" dirty="0"/>
              <a:t>Traktanden</a:t>
            </a:r>
          </a:p>
        </p:txBody>
      </p:sp>
      <p:sp>
        <p:nvSpPr>
          <p:cNvPr id="3" name="Inhaltsplatzhalter 2">
            <a:extLst>
              <a:ext uri="{FF2B5EF4-FFF2-40B4-BE49-F238E27FC236}">
                <a16:creationId xmlns:a16="http://schemas.microsoft.com/office/drawing/2014/main" id="{E5B0C6FB-733C-A972-8DE4-2DAD6E219C62}"/>
              </a:ext>
            </a:extLst>
          </p:cNvPr>
          <p:cNvSpPr>
            <a:spLocks noGrp="1"/>
          </p:cNvSpPr>
          <p:nvPr>
            <p:ph idx="1"/>
          </p:nvPr>
        </p:nvSpPr>
        <p:spPr>
          <a:xfrm>
            <a:off x="628650" y="1847188"/>
            <a:ext cx="7886700" cy="3642785"/>
          </a:xfrm>
        </p:spPr>
        <p:txBody>
          <a:bodyPr>
            <a:noAutofit/>
          </a:bodyPr>
          <a:lstStyle/>
          <a:p>
            <a:pPr marL="257175" indent="-257175">
              <a:buFont typeface="+mj-lt"/>
              <a:buAutoNum type="arabi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Begrüssung</a:t>
            </a:r>
          </a:p>
          <a:p>
            <a:pPr marL="257175" indent="-257175">
              <a:buFont typeface="+mj-lt"/>
              <a:buAutoNum type="arabi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Wahl Stimmenzähler / </a:t>
            </a:r>
            <a:r>
              <a:rPr lang="de-CH" sz="1050" kern="100" dirty="0" err="1">
                <a:latin typeface="Calibri" panose="020F0502020204030204" pitchFamily="34" charset="0"/>
                <a:ea typeface="Calibri" panose="020F0502020204030204" pitchFamily="34" charset="0"/>
                <a:cs typeface="Times New Roman" panose="02020603050405020304" pitchFamily="18" charset="0"/>
              </a:rPr>
              <a:t>Stimmenzählerin</a:t>
            </a:r>
            <a:endParaRPr lang="de-CH" sz="1050" kern="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mj-lt"/>
              <a:buAutoNum type="arabi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Protokoll der HV 2022 (versandt November 2022)</a:t>
            </a:r>
          </a:p>
          <a:p>
            <a:pPr marL="257175" indent="-257175">
              <a:buFont typeface="+mj-lt"/>
              <a:buAutoNum type="arabi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Jahresbericht 2022/2023</a:t>
            </a:r>
          </a:p>
          <a:p>
            <a:pPr marL="557213" lvl="1" indent="-214313">
              <a:buFont typeface="+mj-lt"/>
              <a:buAutoNum type="alphaL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Anlass Walenstadtberg 20.8.2022 &amp; Hausbesichtigung 4.2.2023</a:t>
            </a:r>
          </a:p>
          <a:p>
            <a:pPr marL="557213" lvl="1" indent="-214313">
              <a:buFont typeface="+mj-lt"/>
              <a:buAutoNum type="alphaL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Rekurs Schützenweg</a:t>
            </a:r>
          </a:p>
          <a:p>
            <a:pPr marL="557213" lvl="1" indent="-214313">
              <a:buFont typeface="+mj-lt"/>
              <a:buAutoNum type="alphaL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Stadtgärtnerei Zürich 25.10.2022</a:t>
            </a:r>
          </a:p>
          <a:p>
            <a:pPr marL="557213" lvl="1" indent="-214313">
              <a:buFont typeface="+mj-lt"/>
              <a:buAutoNum type="alphaL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Neophyten-Bekämpfung 20. und 23.5.2023</a:t>
            </a:r>
          </a:p>
          <a:p>
            <a:pPr marL="557213" lvl="1" indent="-214313">
              <a:buFont typeface="+mj-lt"/>
              <a:buAutoNum type="alphaL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Velobörse</a:t>
            </a:r>
          </a:p>
          <a:p>
            <a:pPr marL="557213" lvl="1" indent="-214313">
              <a:buFont typeface="+mj-lt"/>
              <a:buAutoNum type="alphaL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Bericht Naturkommission</a:t>
            </a:r>
          </a:p>
          <a:p>
            <a:pPr marL="557213" lvl="1" indent="-214313">
              <a:buFont typeface="+mj-lt"/>
              <a:buAutoNum type="alphaL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Bericht Energiekommission</a:t>
            </a:r>
          </a:p>
          <a:p>
            <a:pPr marL="557213" lvl="1" indent="-214313">
              <a:buFont typeface="+mj-lt"/>
              <a:buAutoNum type="alphaL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Bericht Fachgruppe RZO</a:t>
            </a:r>
          </a:p>
          <a:p>
            <a:pPr marL="257175" indent="-257175">
              <a:buFont typeface="+mj-lt"/>
              <a:buAutoNum type="arabi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Jahresrechnung, Revisorenbericht</a:t>
            </a:r>
          </a:p>
          <a:p>
            <a:pPr marL="257175" indent="-257175">
              <a:buFont typeface="+mj-lt"/>
              <a:buAutoNum type="arabi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Budget</a:t>
            </a:r>
          </a:p>
          <a:p>
            <a:pPr marL="257175" indent="-257175">
              <a:buFont typeface="+mj-lt"/>
              <a:buAutoNum type="arabi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Wahlen (Vorstand)</a:t>
            </a:r>
          </a:p>
          <a:p>
            <a:pPr marL="257175" indent="-257175">
              <a:buFont typeface="+mj-lt"/>
              <a:buAutoNum type="arabi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Ausblick 2023/2024 - Jahresprogramm</a:t>
            </a:r>
          </a:p>
          <a:p>
            <a:pPr marL="257175" indent="-257175">
              <a:buFont typeface="+mj-lt"/>
              <a:buAutoNum type="arabi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Anträge</a:t>
            </a:r>
          </a:p>
          <a:p>
            <a:pPr marL="257175" indent="-257175">
              <a:buFont typeface="+mj-lt"/>
              <a:buAutoNum type="arabicPeriod"/>
            </a:pPr>
            <a:r>
              <a:rPr lang="de-CH" sz="1050" kern="100" dirty="0">
                <a:latin typeface="Calibri" panose="020F0502020204030204" pitchFamily="34" charset="0"/>
                <a:ea typeface="Calibri" panose="020F0502020204030204" pitchFamily="34" charset="0"/>
                <a:cs typeface="Times New Roman" panose="02020603050405020304" pitchFamily="18" charset="0"/>
              </a:rPr>
              <a:t>Allgemeine Umfrage</a:t>
            </a:r>
          </a:p>
        </p:txBody>
      </p:sp>
      <p:sp>
        <p:nvSpPr>
          <p:cNvPr id="4" name="Foliennummernplatzhalter 3">
            <a:extLst>
              <a:ext uri="{FF2B5EF4-FFF2-40B4-BE49-F238E27FC236}">
                <a16:creationId xmlns:a16="http://schemas.microsoft.com/office/drawing/2014/main" id="{9A7FE5A5-C328-32A7-A10F-3DB28E386AC8}"/>
              </a:ext>
            </a:extLst>
          </p:cNvPr>
          <p:cNvSpPr>
            <a:spLocks noGrp="1"/>
          </p:cNvSpPr>
          <p:nvPr>
            <p:ph type="sldNum" sz="quarter" idx="12"/>
          </p:nvPr>
        </p:nvSpPr>
        <p:spPr/>
        <p:txBody>
          <a:bodyPr/>
          <a:lstStyle/>
          <a:p>
            <a:fld id="{3A4FE631-D98D-254F-A309-46238346074D}" type="slidenum">
              <a:rPr lang="de-DE" smtClean="0"/>
              <a:t>2</a:t>
            </a:fld>
            <a:endParaRPr lang="de-DE"/>
          </a:p>
        </p:txBody>
      </p:sp>
    </p:spTree>
    <p:extLst>
      <p:ext uri="{BB962C8B-B14F-4D97-AF65-F5344CB8AC3E}">
        <p14:creationId xmlns:p14="http://schemas.microsoft.com/office/powerpoint/2010/main" val="1392950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E8B3D2A-0AFF-8C40-81F6-B3EEFA908EF4}"/>
              </a:ext>
            </a:extLst>
          </p:cNvPr>
          <p:cNvPicPr>
            <a:picLocks noChangeAspect="1"/>
          </p:cNvPicPr>
          <p:nvPr/>
        </p:nvPicPr>
        <p:blipFill>
          <a:blip r:embed="rId2"/>
          <a:stretch>
            <a:fillRect/>
          </a:stretch>
        </p:blipFill>
        <p:spPr>
          <a:xfrm>
            <a:off x="0" y="992459"/>
            <a:ext cx="9144000" cy="4873083"/>
          </a:xfrm>
          <a:prstGeom prst="rect">
            <a:avLst/>
          </a:prstGeom>
        </p:spPr>
      </p:pic>
      <p:sp>
        <p:nvSpPr>
          <p:cNvPr id="2" name="Foliennummernplatzhalter 1">
            <a:extLst>
              <a:ext uri="{FF2B5EF4-FFF2-40B4-BE49-F238E27FC236}">
                <a16:creationId xmlns:a16="http://schemas.microsoft.com/office/drawing/2014/main" id="{3C0E9828-C71C-657D-F977-909676CA7291}"/>
              </a:ext>
            </a:extLst>
          </p:cNvPr>
          <p:cNvSpPr>
            <a:spLocks noGrp="1"/>
          </p:cNvSpPr>
          <p:nvPr>
            <p:ph type="sldNum" sz="quarter" idx="12"/>
          </p:nvPr>
        </p:nvSpPr>
        <p:spPr/>
        <p:txBody>
          <a:bodyPr/>
          <a:lstStyle/>
          <a:p>
            <a:fld id="{3A4FE631-D98D-254F-A309-46238346074D}" type="slidenum">
              <a:rPr lang="de-DE" smtClean="0"/>
              <a:t>20</a:t>
            </a:fld>
            <a:endParaRPr lang="de-DE"/>
          </a:p>
        </p:txBody>
      </p:sp>
    </p:spTree>
    <p:extLst>
      <p:ext uri="{BB962C8B-B14F-4D97-AF65-F5344CB8AC3E}">
        <p14:creationId xmlns:p14="http://schemas.microsoft.com/office/powerpoint/2010/main" val="315207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B439678-6616-1C40-B45C-84B63083601B}"/>
              </a:ext>
            </a:extLst>
          </p:cNvPr>
          <p:cNvPicPr>
            <a:picLocks noChangeAspect="1"/>
          </p:cNvPicPr>
          <p:nvPr/>
        </p:nvPicPr>
        <p:blipFill>
          <a:blip r:embed="rId2"/>
          <a:stretch>
            <a:fillRect/>
          </a:stretch>
        </p:blipFill>
        <p:spPr>
          <a:xfrm>
            <a:off x="1109217" y="857250"/>
            <a:ext cx="6925567" cy="5143500"/>
          </a:xfrm>
          <a:prstGeom prst="rect">
            <a:avLst/>
          </a:prstGeom>
        </p:spPr>
      </p:pic>
      <p:sp>
        <p:nvSpPr>
          <p:cNvPr id="2" name="Foliennummernplatzhalter 1">
            <a:extLst>
              <a:ext uri="{FF2B5EF4-FFF2-40B4-BE49-F238E27FC236}">
                <a16:creationId xmlns:a16="http://schemas.microsoft.com/office/drawing/2014/main" id="{454BDA63-7241-A340-1A82-E625E38F352C}"/>
              </a:ext>
            </a:extLst>
          </p:cNvPr>
          <p:cNvSpPr>
            <a:spLocks noGrp="1"/>
          </p:cNvSpPr>
          <p:nvPr>
            <p:ph type="sldNum" sz="quarter" idx="12"/>
          </p:nvPr>
        </p:nvSpPr>
        <p:spPr/>
        <p:txBody>
          <a:bodyPr/>
          <a:lstStyle/>
          <a:p>
            <a:fld id="{3A4FE631-D98D-254F-A309-46238346074D}" type="slidenum">
              <a:rPr lang="de-DE" smtClean="0"/>
              <a:t>21</a:t>
            </a:fld>
            <a:endParaRPr lang="de-DE"/>
          </a:p>
        </p:txBody>
      </p:sp>
    </p:spTree>
    <p:extLst>
      <p:ext uri="{BB962C8B-B14F-4D97-AF65-F5344CB8AC3E}">
        <p14:creationId xmlns:p14="http://schemas.microsoft.com/office/powerpoint/2010/main" val="3245983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3BD0B54-77EC-6643-86DC-7482DC787C10}"/>
              </a:ext>
            </a:extLst>
          </p:cNvPr>
          <p:cNvPicPr>
            <a:picLocks noChangeAspect="1"/>
          </p:cNvPicPr>
          <p:nvPr/>
        </p:nvPicPr>
        <p:blipFill>
          <a:blip r:embed="rId2"/>
          <a:stretch>
            <a:fillRect/>
          </a:stretch>
        </p:blipFill>
        <p:spPr>
          <a:xfrm>
            <a:off x="933450" y="1052513"/>
            <a:ext cx="7277100" cy="4752975"/>
          </a:xfrm>
          <a:prstGeom prst="rect">
            <a:avLst/>
          </a:prstGeom>
        </p:spPr>
      </p:pic>
      <p:sp>
        <p:nvSpPr>
          <p:cNvPr id="2" name="Foliennummernplatzhalter 1">
            <a:extLst>
              <a:ext uri="{FF2B5EF4-FFF2-40B4-BE49-F238E27FC236}">
                <a16:creationId xmlns:a16="http://schemas.microsoft.com/office/drawing/2014/main" id="{EFF1F3F8-7B20-B0DA-FDB8-348045812EA2}"/>
              </a:ext>
            </a:extLst>
          </p:cNvPr>
          <p:cNvSpPr>
            <a:spLocks noGrp="1"/>
          </p:cNvSpPr>
          <p:nvPr>
            <p:ph type="sldNum" sz="quarter" idx="12"/>
          </p:nvPr>
        </p:nvSpPr>
        <p:spPr/>
        <p:txBody>
          <a:bodyPr/>
          <a:lstStyle/>
          <a:p>
            <a:fld id="{3A4FE631-D98D-254F-A309-46238346074D}" type="slidenum">
              <a:rPr lang="de-DE" smtClean="0"/>
              <a:t>22</a:t>
            </a:fld>
            <a:endParaRPr lang="de-DE"/>
          </a:p>
        </p:txBody>
      </p:sp>
    </p:spTree>
    <p:extLst>
      <p:ext uri="{BB962C8B-B14F-4D97-AF65-F5344CB8AC3E}">
        <p14:creationId xmlns:p14="http://schemas.microsoft.com/office/powerpoint/2010/main" val="2376715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14B5D24-48BB-FF47-AF64-FBCB35BEC477}"/>
              </a:ext>
            </a:extLst>
          </p:cNvPr>
          <p:cNvPicPr>
            <a:picLocks noChangeAspect="1"/>
          </p:cNvPicPr>
          <p:nvPr/>
        </p:nvPicPr>
        <p:blipFill>
          <a:blip r:embed="rId2"/>
          <a:stretch>
            <a:fillRect/>
          </a:stretch>
        </p:blipFill>
        <p:spPr>
          <a:xfrm>
            <a:off x="1696065" y="857250"/>
            <a:ext cx="5751871" cy="5143500"/>
          </a:xfrm>
          <a:prstGeom prst="rect">
            <a:avLst/>
          </a:prstGeom>
        </p:spPr>
      </p:pic>
      <p:sp>
        <p:nvSpPr>
          <p:cNvPr id="2" name="Foliennummernplatzhalter 1">
            <a:extLst>
              <a:ext uri="{FF2B5EF4-FFF2-40B4-BE49-F238E27FC236}">
                <a16:creationId xmlns:a16="http://schemas.microsoft.com/office/drawing/2014/main" id="{03A2AB45-BA01-33D9-C27A-85BCC5151EAD}"/>
              </a:ext>
            </a:extLst>
          </p:cNvPr>
          <p:cNvSpPr>
            <a:spLocks noGrp="1"/>
          </p:cNvSpPr>
          <p:nvPr>
            <p:ph type="sldNum" sz="quarter" idx="12"/>
          </p:nvPr>
        </p:nvSpPr>
        <p:spPr/>
        <p:txBody>
          <a:bodyPr/>
          <a:lstStyle/>
          <a:p>
            <a:fld id="{3A4FE631-D98D-254F-A309-46238346074D}" type="slidenum">
              <a:rPr lang="de-DE" smtClean="0"/>
              <a:t>23</a:t>
            </a:fld>
            <a:endParaRPr lang="de-DE"/>
          </a:p>
        </p:txBody>
      </p:sp>
    </p:spTree>
    <p:extLst>
      <p:ext uri="{BB962C8B-B14F-4D97-AF65-F5344CB8AC3E}">
        <p14:creationId xmlns:p14="http://schemas.microsoft.com/office/powerpoint/2010/main" val="2892838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422DC48-B16C-2948-9A86-1DDCC01E5367}"/>
              </a:ext>
            </a:extLst>
          </p:cNvPr>
          <p:cNvPicPr>
            <a:picLocks noGrp="1" noChangeAspect="1"/>
          </p:cNvPicPr>
          <p:nvPr>
            <p:ph idx="1"/>
          </p:nvPr>
        </p:nvPicPr>
        <p:blipFill>
          <a:blip r:embed="rId2"/>
          <a:stretch>
            <a:fillRect/>
          </a:stretch>
        </p:blipFill>
        <p:spPr>
          <a:xfrm>
            <a:off x="564389" y="2134090"/>
            <a:ext cx="1057275" cy="2410292"/>
          </a:xfrm>
        </p:spPr>
      </p:pic>
      <p:sp>
        <p:nvSpPr>
          <p:cNvPr id="6" name="Textfeld 5">
            <a:extLst>
              <a:ext uri="{FF2B5EF4-FFF2-40B4-BE49-F238E27FC236}">
                <a16:creationId xmlns:a16="http://schemas.microsoft.com/office/drawing/2014/main" id="{782F0D47-FE96-8C4F-B09A-B584BB62FE42}"/>
              </a:ext>
            </a:extLst>
          </p:cNvPr>
          <p:cNvSpPr txBox="1"/>
          <p:nvPr/>
        </p:nvSpPr>
        <p:spPr>
          <a:xfrm>
            <a:off x="1797907" y="2173533"/>
            <a:ext cx="6394622" cy="2354491"/>
          </a:xfrm>
          <a:prstGeom prst="rect">
            <a:avLst/>
          </a:prstGeom>
          <a:noFill/>
        </p:spPr>
        <p:txBody>
          <a:bodyPr wrap="square" rtlCol="0">
            <a:spAutoFit/>
          </a:bodyPr>
          <a:lstStyle/>
          <a:p>
            <a:r>
              <a:rPr lang="de-DE" sz="2100" b="1" dirty="0"/>
              <a:t>Bewahren und stärken</a:t>
            </a:r>
          </a:p>
          <a:p>
            <a:endParaRPr lang="de-DE" sz="2100" dirty="0"/>
          </a:p>
          <a:p>
            <a:r>
              <a:rPr lang="de-DE" sz="2100" b="1" dirty="0"/>
              <a:t>Siedlungserneuerung begleiten/aufwerten</a:t>
            </a:r>
          </a:p>
          <a:p>
            <a:endParaRPr lang="de-DE" sz="2100" dirty="0"/>
          </a:p>
          <a:p>
            <a:r>
              <a:rPr lang="de-DE" sz="2100" b="1" dirty="0"/>
              <a:t>Quartierverträglich weiterentwickeln</a:t>
            </a:r>
          </a:p>
          <a:p>
            <a:endParaRPr lang="de-DE" sz="2100" dirty="0"/>
          </a:p>
          <a:p>
            <a:r>
              <a:rPr lang="de-DE" sz="2100" b="1" dirty="0"/>
              <a:t>Umstrukturieren/neu entwickeln</a:t>
            </a:r>
          </a:p>
        </p:txBody>
      </p:sp>
      <p:sp>
        <p:nvSpPr>
          <p:cNvPr id="2" name="Foliennummernplatzhalter 1">
            <a:extLst>
              <a:ext uri="{FF2B5EF4-FFF2-40B4-BE49-F238E27FC236}">
                <a16:creationId xmlns:a16="http://schemas.microsoft.com/office/drawing/2014/main" id="{A67E620B-FCC7-A226-F8DC-1D808D9577DC}"/>
              </a:ext>
            </a:extLst>
          </p:cNvPr>
          <p:cNvSpPr>
            <a:spLocks noGrp="1"/>
          </p:cNvSpPr>
          <p:nvPr>
            <p:ph type="sldNum" sz="quarter" idx="12"/>
          </p:nvPr>
        </p:nvSpPr>
        <p:spPr/>
        <p:txBody>
          <a:bodyPr/>
          <a:lstStyle/>
          <a:p>
            <a:fld id="{3A4FE631-D98D-254F-A309-46238346074D}" type="slidenum">
              <a:rPr lang="de-DE" smtClean="0"/>
              <a:t>24</a:t>
            </a:fld>
            <a:endParaRPr lang="de-DE"/>
          </a:p>
        </p:txBody>
      </p:sp>
    </p:spTree>
    <p:extLst>
      <p:ext uri="{BB962C8B-B14F-4D97-AF65-F5344CB8AC3E}">
        <p14:creationId xmlns:p14="http://schemas.microsoft.com/office/powerpoint/2010/main" val="1518339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422DC48-B16C-2948-9A86-1DDCC01E5367}"/>
              </a:ext>
            </a:extLst>
          </p:cNvPr>
          <p:cNvPicPr>
            <a:picLocks noGrp="1" noChangeAspect="1"/>
          </p:cNvPicPr>
          <p:nvPr>
            <p:ph idx="1"/>
          </p:nvPr>
        </p:nvPicPr>
        <p:blipFill>
          <a:blip r:embed="rId2"/>
          <a:stretch>
            <a:fillRect/>
          </a:stretch>
        </p:blipFill>
        <p:spPr>
          <a:xfrm>
            <a:off x="508784" y="1995137"/>
            <a:ext cx="1057275" cy="3011364"/>
          </a:xfrm>
        </p:spPr>
      </p:pic>
      <p:sp>
        <p:nvSpPr>
          <p:cNvPr id="6" name="Textfeld 5">
            <a:extLst>
              <a:ext uri="{FF2B5EF4-FFF2-40B4-BE49-F238E27FC236}">
                <a16:creationId xmlns:a16="http://schemas.microsoft.com/office/drawing/2014/main" id="{782F0D47-FE96-8C4F-B09A-B584BB62FE42}"/>
              </a:ext>
            </a:extLst>
          </p:cNvPr>
          <p:cNvSpPr txBox="1"/>
          <p:nvPr/>
        </p:nvSpPr>
        <p:spPr>
          <a:xfrm>
            <a:off x="1797907" y="2173533"/>
            <a:ext cx="6932141" cy="3000821"/>
          </a:xfrm>
          <a:prstGeom prst="rect">
            <a:avLst/>
          </a:prstGeom>
          <a:noFill/>
        </p:spPr>
        <p:txBody>
          <a:bodyPr wrap="square" rtlCol="0">
            <a:spAutoFit/>
          </a:bodyPr>
          <a:lstStyle/>
          <a:p>
            <a:r>
              <a:rPr lang="de-DE" sz="2100" b="1" dirty="0"/>
              <a:t>Bewahren</a:t>
            </a:r>
            <a:r>
              <a:rPr lang="de-DE" sz="2100" dirty="0"/>
              <a:t>: Siedlungsstruktur wird erhalten</a:t>
            </a:r>
          </a:p>
          <a:p>
            <a:endParaRPr lang="de-DE" sz="2100" dirty="0"/>
          </a:p>
          <a:p>
            <a:r>
              <a:rPr lang="de-DE" sz="2100" b="1" dirty="0"/>
              <a:t>Nachverdichten:</a:t>
            </a:r>
            <a:r>
              <a:rPr lang="de-DE" sz="2100" dirty="0"/>
              <a:t> Nachverdichtung und Struktur erhalten</a:t>
            </a:r>
          </a:p>
          <a:p>
            <a:endParaRPr lang="de-DE" sz="2100" dirty="0"/>
          </a:p>
          <a:p>
            <a:r>
              <a:rPr lang="de-DE" sz="2100" b="1" dirty="0"/>
              <a:t>Weiterentwicklung</a:t>
            </a:r>
            <a:r>
              <a:rPr lang="de-DE" sz="2100" dirty="0"/>
              <a:t>: Neustrukturierung und 3 geschossige</a:t>
            </a:r>
          </a:p>
          <a:p>
            <a:r>
              <a:rPr lang="de-DE" sz="2100" dirty="0"/>
              <a:t>Bauweise, Einwohnerzahl erhöhen</a:t>
            </a:r>
          </a:p>
          <a:p>
            <a:endParaRPr lang="de-DE" sz="2100" dirty="0"/>
          </a:p>
          <a:p>
            <a:r>
              <a:rPr lang="de-DE" sz="2100" b="1" dirty="0"/>
              <a:t>Umstrukturieren/neu entwickeln</a:t>
            </a:r>
            <a:r>
              <a:rPr lang="de-DE" sz="2100" dirty="0"/>
              <a:t>: Ersatz von EF durch MFH zu neuen, dichten Quartieren</a:t>
            </a:r>
          </a:p>
        </p:txBody>
      </p:sp>
      <p:sp>
        <p:nvSpPr>
          <p:cNvPr id="2" name="Foliennummernplatzhalter 1">
            <a:extLst>
              <a:ext uri="{FF2B5EF4-FFF2-40B4-BE49-F238E27FC236}">
                <a16:creationId xmlns:a16="http://schemas.microsoft.com/office/drawing/2014/main" id="{36524A2B-CE04-3DE6-66D0-5F7B74CBF117}"/>
              </a:ext>
            </a:extLst>
          </p:cNvPr>
          <p:cNvSpPr>
            <a:spLocks noGrp="1"/>
          </p:cNvSpPr>
          <p:nvPr>
            <p:ph type="sldNum" sz="quarter" idx="12"/>
          </p:nvPr>
        </p:nvSpPr>
        <p:spPr/>
        <p:txBody>
          <a:bodyPr/>
          <a:lstStyle/>
          <a:p>
            <a:fld id="{3A4FE631-D98D-254F-A309-46238346074D}" type="slidenum">
              <a:rPr lang="de-DE" smtClean="0"/>
              <a:t>25</a:t>
            </a:fld>
            <a:endParaRPr lang="de-DE"/>
          </a:p>
        </p:txBody>
      </p:sp>
    </p:spTree>
    <p:extLst>
      <p:ext uri="{BB962C8B-B14F-4D97-AF65-F5344CB8AC3E}">
        <p14:creationId xmlns:p14="http://schemas.microsoft.com/office/powerpoint/2010/main" val="3179087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D3B4AC92-C8BB-5C48-942E-6BACB20454F0}"/>
              </a:ext>
            </a:extLst>
          </p:cNvPr>
          <p:cNvPicPr>
            <a:picLocks noGrp="1" noChangeAspect="1"/>
          </p:cNvPicPr>
          <p:nvPr>
            <p:ph idx="1"/>
          </p:nvPr>
        </p:nvPicPr>
        <p:blipFill>
          <a:blip r:embed="rId2"/>
          <a:stretch>
            <a:fillRect/>
          </a:stretch>
        </p:blipFill>
        <p:spPr>
          <a:xfrm>
            <a:off x="830797" y="1273145"/>
            <a:ext cx="7482406" cy="4311710"/>
          </a:xfrm>
        </p:spPr>
      </p:pic>
      <p:sp>
        <p:nvSpPr>
          <p:cNvPr id="2" name="Foliennummernplatzhalter 1">
            <a:extLst>
              <a:ext uri="{FF2B5EF4-FFF2-40B4-BE49-F238E27FC236}">
                <a16:creationId xmlns:a16="http://schemas.microsoft.com/office/drawing/2014/main" id="{4F6E2F12-617B-456E-1954-CBB8F96424F4}"/>
              </a:ext>
            </a:extLst>
          </p:cNvPr>
          <p:cNvSpPr>
            <a:spLocks noGrp="1"/>
          </p:cNvSpPr>
          <p:nvPr>
            <p:ph type="sldNum" sz="quarter" idx="12"/>
          </p:nvPr>
        </p:nvSpPr>
        <p:spPr/>
        <p:txBody>
          <a:bodyPr/>
          <a:lstStyle/>
          <a:p>
            <a:fld id="{3A4FE631-D98D-254F-A309-46238346074D}" type="slidenum">
              <a:rPr lang="de-DE" smtClean="0"/>
              <a:t>26</a:t>
            </a:fld>
            <a:endParaRPr lang="de-DE"/>
          </a:p>
        </p:txBody>
      </p:sp>
    </p:spTree>
    <p:extLst>
      <p:ext uri="{BB962C8B-B14F-4D97-AF65-F5344CB8AC3E}">
        <p14:creationId xmlns:p14="http://schemas.microsoft.com/office/powerpoint/2010/main" val="883413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8476B70-E643-7B48-BC83-3A7FF7044114}"/>
              </a:ext>
            </a:extLst>
          </p:cNvPr>
          <p:cNvPicPr>
            <a:picLocks noChangeAspect="1"/>
          </p:cNvPicPr>
          <p:nvPr/>
        </p:nvPicPr>
        <p:blipFill>
          <a:blip r:embed="rId2"/>
          <a:stretch>
            <a:fillRect/>
          </a:stretch>
        </p:blipFill>
        <p:spPr>
          <a:xfrm>
            <a:off x="1148567" y="857250"/>
            <a:ext cx="6846867" cy="5143500"/>
          </a:xfrm>
          <a:prstGeom prst="rect">
            <a:avLst/>
          </a:prstGeom>
        </p:spPr>
      </p:pic>
      <p:sp>
        <p:nvSpPr>
          <p:cNvPr id="2" name="Foliennummernplatzhalter 1">
            <a:extLst>
              <a:ext uri="{FF2B5EF4-FFF2-40B4-BE49-F238E27FC236}">
                <a16:creationId xmlns:a16="http://schemas.microsoft.com/office/drawing/2014/main" id="{F637AB99-B19D-BD05-8E74-B2CF31749BB4}"/>
              </a:ext>
            </a:extLst>
          </p:cNvPr>
          <p:cNvSpPr>
            <a:spLocks noGrp="1"/>
          </p:cNvSpPr>
          <p:nvPr>
            <p:ph type="sldNum" sz="quarter" idx="12"/>
          </p:nvPr>
        </p:nvSpPr>
        <p:spPr/>
        <p:txBody>
          <a:bodyPr/>
          <a:lstStyle/>
          <a:p>
            <a:fld id="{3A4FE631-D98D-254F-A309-46238346074D}" type="slidenum">
              <a:rPr lang="de-DE" smtClean="0"/>
              <a:t>27</a:t>
            </a:fld>
            <a:endParaRPr lang="de-DE"/>
          </a:p>
        </p:txBody>
      </p:sp>
    </p:spTree>
    <p:extLst>
      <p:ext uri="{BB962C8B-B14F-4D97-AF65-F5344CB8AC3E}">
        <p14:creationId xmlns:p14="http://schemas.microsoft.com/office/powerpoint/2010/main" val="3665325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0CE1F96-303C-074E-A3C7-3D68FACDAAE5}"/>
              </a:ext>
            </a:extLst>
          </p:cNvPr>
          <p:cNvPicPr>
            <a:picLocks noChangeAspect="1"/>
          </p:cNvPicPr>
          <p:nvPr/>
        </p:nvPicPr>
        <p:blipFill>
          <a:blip r:embed="rId2"/>
          <a:stretch>
            <a:fillRect/>
          </a:stretch>
        </p:blipFill>
        <p:spPr>
          <a:xfrm>
            <a:off x="1411704" y="857250"/>
            <a:ext cx="5891464" cy="5166538"/>
          </a:xfrm>
          <a:prstGeom prst="rect">
            <a:avLst/>
          </a:prstGeom>
        </p:spPr>
      </p:pic>
      <p:sp>
        <p:nvSpPr>
          <p:cNvPr id="2" name="Foliennummernplatzhalter 1">
            <a:extLst>
              <a:ext uri="{FF2B5EF4-FFF2-40B4-BE49-F238E27FC236}">
                <a16:creationId xmlns:a16="http://schemas.microsoft.com/office/drawing/2014/main" id="{E914879A-77DE-A837-A2DA-9FB8B8C8F1F5}"/>
              </a:ext>
            </a:extLst>
          </p:cNvPr>
          <p:cNvSpPr>
            <a:spLocks noGrp="1"/>
          </p:cNvSpPr>
          <p:nvPr>
            <p:ph type="sldNum" sz="quarter" idx="12"/>
          </p:nvPr>
        </p:nvSpPr>
        <p:spPr/>
        <p:txBody>
          <a:bodyPr/>
          <a:lstStyle/>
          <a:p>
            <a:fld id="{3A4FE631-D98D-254F-A309-46238346074D}" type="slidenum">
              <a:rPr lang="de-DE" smtClean="0"/>
              <a:t>28</a:t>
            </a:fld>
            <a:endParaRPr lang="de-DE"/>
          </a:p>
        </p:txBody>
      </p:sp>
    </p:spTree>
    <p:extLst>
      <p:ext uri="{BB962C8B-B14F-4D97-AF65-F5344CB8AC3E}">
        <p14:creationId xmlns:p14="http://schemas.microsoft.com/office/powerpoint/2010/main" val="1589196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A432BEF-0E99-A344-982B-C23D3CB43FF5}"/>
              </a:ext>
            </a:extLst>
          </p:cNvPr>
          <p:cNvPicPr>
            <a:picLocks noChangeAspect="1"/>
          </p:cNvPicPr>
          <p:nvPr/>
        </p:nvPicPr>
        <p:blipFill>
          <a:blip r:embed="rId2"/>
          <a:stretch>
            <a:fillRect/>
          </a:stretch>
        </p:blipFill>
        <p:spPr>
          <a:xfrm>
            <a:off x="819625" y="857250"/>
            <a:ext cx="7504751" cy="5143500"/>
          </a:xfrm>
          <a:prstGeom prst="rect">
            <a:avLst/>
          </a:prstGeom>
        </p:spPr>
      </p:pic>
      <p:sp>
        <p:nvSpPr>
          <p:cNvPr id="2" name="Foliennummernplatzhalter 1">
            <a:extLst>
              <a:ext uri="{FF2B5EF4-FFF2-40B4-BE49-F238E27FC236}">
                <a16:creationId xmlns:a16="http://schemas.microsoft.com/office/drawing/2014/main" id="{0BF3A6F7-866B-F27B-FCE3-23CFB5620408}"/>
              </a:ext>
            </a:extLst>
          </p:cNvPr>
          <p:cNvSpPr>
            <a:spLocks noGrp="1"/>
          </p:cNvSpPr>
          <p:nvPr>
            <p:ph type="sldNum" sz="quarter" idx="12"/>
          </p:nvPr>
        </p:nvSpPr>
        <p:spPr/>
        <p:txBody>
          <a:bodyPr/>
          <a:lstStyle/>
          <a:p>
            <a:fld id="{3A4FE631-D98D-254F-A309-46238346074D}" type="slidenum">
              <a:rPr lang="de-DE" smtClean="0"/>
              <a:t>29</a:t>
            </a:fld>
            <a:endParaRPr lang="de-DE"/>
          </a:p>
        </p:txBody>
      </p:sp>
    </p:spTree>
    <p:extLst>
      <p:ext uri="{BB962C8B-B14F-4D97-AF65-F5344CB8AC3E}">
        <p14:creationId xmlns:p14="http://schemas.microsoft.com/office/powerpoint/2010/main" val="412631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F0470-C495-2CF9-6531-57601E88FF52}"/>
              </a:ext>
            </a:extLst>
          </p:cNvPr>
          <p:cNvSpPr>
            <a:spLocks noGrp="1"/>
          </p:cNvSpPr>
          <p:nvPr>
            <p:ph type="title"/>
          </p:nvPr>
        </p:nvSpPr>
        <p:spPr/>
        <p:txBody>
          <a:bodyPr>
            <a:normAutofit/>
          </a:bodyPr>
          <a:lstStyle/>
          <a:p>
            <a:r>
              <a:rPr lang="de-DE" sz="3600" dirty="0"/>
              <a:t>4. Jahresbericht 2022 / 2023</a:t>
            </a:r>
          </a:p>
        </p:txBody>
      </p:sp>
      <p:sp>
        <p:nvSpPr>
          <p:cNvPr id="3" name="Inhaltsplatzhalter 2">
            <a:extLst>
              <a:ext uri="{FF2B5EF4-FFF2-40B4-BE49-F238E27FC236}">
                <a16:creationId xmlns:a16="http://schemas.microsoft.com/office/drawing/2014/main" id="{0F121360-BDA8-527B-8337-D2C202E156E3}"/>
              </a:ext>
            </a:extLst>
          </p:cNvPr>
          <p:cNvSpPr>
            <a:spLocks noGrp="1"/>
          </p:cNvSpPr>
          <p:nvPr>
            <p:ph idx="1"/>
          </p:nvPr>
        </p:nvSpPr>
        <p:spPr/>
        <p:txBody>
          <a:bodyPr/>
          <a:lstStyle/>
          <a:p>
            <a:pPr marL="557213" lvl="1" indent="-214313">
              <a:buFont typeface="+mj-lt"/>
              <a:buAutoNum type="alphaLcPeriod"/>
            </a:pPr>
            <a:r>
              <a:rPr lang="de-CH" sz="2100" kern="100" dirty="0">
                <a:latin typeface="Calibri" panose="020F0502020204030204" pitchFamily="34" charset="0"/>
                <a:ea typeface="Calibri" panose="020F0502020204030204" pitchFamily="34" charset="0"/>
                <a:cs typeface="Times New Roman" panose="02020603050405020304" pitchFamily="18" charset="0"/>
              </a:rPr>
              <a:t>Anlass </a:t>
            </a:r>
            <a:r>
              <a:rPr lang="de-CH" sz="2100" kern="100" dirty="0" err="1">
                <a:latin typeface="Calibri" panose="020F0502020204030204" pitchFamily="34" charset="0"/>
                <a:ea typeface="Calibri" panose="020F0502020204030204" pitchFamily="34" charset="0"/>
                <a:cs typeface="Times New Roman" panose="02020603050405020304" pitchFamily="18" charset="0"/>
              </a:rPr>
              <a:t>Walenstadtberg</a:t>
            </a:r>
            <a:r>
              <a:rPr lang="de-CH" sz="2100" kern="100" dirty="0">
                <a:latin typeface="Calibri" panose="020F0502020204030204" pitchFamily="34" charset="0"/>
                <a:ea typeface="Calibri" panose="020F0502020204030204" pitchFamily="34" charset="0"/>
                <a:cs typeface="Times New Roman" panose="02020603050405020304" pitchFamily="18" charset="0"/>
              </a:rPr>
              <a:t> 20.8.2022 &amp; Hausbesichtigung 4.2.2023</a:t>
            </a:r>
          </a:p>
          <a:p>
            <a:pPr marL="557213" lvl="1" indent="-214313">
              <a:buFont typeface="+mj-lt"/>
              <a:buAutoNum type="alphaLcPeriod"/>
            </a:pPr>
            <a:r>
              <a:rPr lang="de-CH" sz="2100" kern="100" dirty="0">
                <a:latin typeface="Calibri" panose="020F0502020204030204" pitchFamily="34" charset="0"/>
                <a:ea typeface="Calibri" panose="020F0502020204030204" pitchFamily="34" charset="0"/>
                <a:cs typeface="Times New Roman" panose="02020603050405020304" pitchFamily="18" charset="0"/>
              </a:rPr>
              <a:t>Rekurs Schützenweg</a:t>
            </a:r>
          </a:p>
          <a:p>
            <a:pPr marL="557213" lvl="1" indent="-214313">
              <a:buFont typeface="+mj-lt"/>
              <a:buAutoNum type="alphaLcPeriod"/>
            </a:pPr>
            <a:r>
              <a:rPr lang="de-CH" sz="2100" kern="100" dirty="0">
                <a:latin typeface="Calibri" panose="020F0502020204030204" pitchFamily="34" charset="0"/>
                <a:ea typeface="Calibri" panose="020F0502020204030204" pitchFamily="34" charset="0"/>
                <a:cs typeface="Times New Roman" panose="02020603050405020304" pitchFamily="18" charset="0"/>
              </a:rPr>
              <a:t>Stadtgärtnerei Zürich 25.10.2022</a:t>
            </a:r>
          </a:p>
          <a:p>
            <a:pPr marL="557213" lvl="1" indent="-214313">
              <a:buFont typeface="+mj-lt"/>
              <a:buAutoNum type="alphaLcPeriod"/>
            </a:pPr>
            <a:r>
              <a:rPr lang="de-CH" sz="2100" kern="100" dirty="0">
                <a:latin typeface="Calibri" panose="020F0502020204030204" pitchFamily="34" charset="0"/>
                <a:ea typeface="Calibri" panose="020F0502020204030204" pitchFamily="34" charset="0"/>
                <a:cs typeface="Times New Roman" panose="02020603050405020304" pitchFamily="18" charset="0"/>
              </a:rPr>
              <a:t>Neophyten-Bekämpfung 20. und 23.5.2023</a:t>
            </a:r>
          </a:p>
          <a:p>
            <a:pPr marL="557213" lvl="1" indent="-214313">
              <a:buFont typeface="+mj-lt"/>
              <a:buAutoNum type="alphaLcPeriod"/>
            </a:pPr>
            <a:r>
              <a:rPr lang="de-CH" sz="2100" kern="100" dirty="0">
                <a:latin typeface="Calibri" panose="020F0502020204030204" pitchFamily="34" charset="0"/>
                <a:ea typeface="Calibri" panose="020F0502020204030204" pitchFamily="34" charset="0"/>
                <a:cs typeface="Times New Roman" panose="02020603050405020304" pitchFamily="18" charset="0"/>
              </a:rPr>
              <a:t>Velobörse</a:t>
            </a:r>
          </a:p>
          <a:p>
            <a:pPr marL="557213" lvl="1" indent="-214313">
              <a:buFont typeface="+mj-lt"/>
              <a:buAutoNum type="alphaLcPeriod"/>
            </a:pPr>
            <a:r>
              <a:rPr lang="de-CH" sz="2100" kern="100" dirty="0">
                <a:latin typeface="Calibri" panose="020F0502020204030204" pitchFamily="34" charset="0"/>
                <a:ea typeface="Calibri" panose="020F0502020204030204" pitchFamily="34" charset="0"/>
                <a:cs typeface="Times New Roman" panose="02020603050405020304" pitchFamily="18" charset="0"/>
              </a:rPr>
              <a:t>Bericht Naturkommission</a:t>
            </a:r>
          </a:p>
          <a:p>
            <a:pPr marL="557213" lvl="1" indent="-214313">
              <a:buFont typeface="+mj-lt"/>
              <a:buAutoNum type="alphaLcPeriod"/>
            </a:pPr>
            <a:r>
              <a:rPr lang="de-CH" sz="2100" kern="100" dirty="0">
                <a:latin typeface="Calibri" panose="020F0502020204030204" pitchFamily="34" charset="0"/>
                <a:ea typeface="Calibri" panose="020F0502020204030204" pitchFamily="34" charset="0"/>
                <a:cs typeface="Times New Roman" panose="02020603050405020304" pitchFamily="18" charset="0"/>
              </a:rPr>
              <a:t>Bericht Energiekommission</a:t>
            </a:r>
          </a:p>
          <a:p>
            <a:pPr marL="557213" lvl="1" indent="-214313">
              <a:buFont typeface="+mj-lt"/>
              <a:buAutoNum type="alphaLcPeriod"/>
            </a:pPr>
            <a:r>
              <a:rPr lang="de-CH" sz="2100" kern="100" dirty="0">
                <a:latin typeface="Calibri" panose="020F0502020204030204" pitchFamily="34" charset="0"/>
                <a:ea typeface="Calibri" panose="020F0502020204030204" pitchFamily="34" charset="0"/>
                <a:cs typeface="Times New Roman" panose="02020603050405020304" pitchFamily="18" charset="0"/>
              </a:rPr>
              <a:t>Bericht Fachgruppe RZO</a:t>
            </a:r>
          </a:p>
        </p:txBody>
      </p:sp>
      <p:sp>
        <p:nvSpPr>
          <p:cNvPr id="4" name="Foliennummernplatzhalter 3">
            <a:extLst>
              <a:ext uri="{FF2B5EF4-FFF2-40B4-BE49-F238E27FC236}">
                <a16:creationId xmlns:a16="http://schemas.microsoft.com/office/drawing/2014/main" id="{85C8EFD3-B577-3552-354F-3974A6391F26}"/>
              </a:ext>
            </a:extLst>
          </p:cNvPr>
          <p:cNvSpPr>
            <a:spLocks noGrp="1"/>
          </p:cNvSpPr>
          <p:nvPr>
            <p:ph type="sldNum" sz="quarter" idx="12"/>
          </p:nvPr>
        </p:nvSpPr>
        <p:spPr/>
        <p:txBody>
          <a:bodyPr/>
          <a:lstStyle/>
          <a:p>
            <a:fld id="{3A4FE631-D98D-254F-A309-46238346074D}" type="slidenum">
              <a:rPr lang="de-DE" smtClean="0"/>
              <a:t>3</a:t>
            </a:fld>
            <a:endParaRPr lang="de-DE"/>
          </a:p>
        </p:txBody>
      </p:sp>
    </p:spTree>
    <p:extLst>
      <p:ext uri="{BB962C8B-B14F-4D97-AF65-F5344CB8AC3E}">
        <p14:creationId xmlns:p14="http://schemas.microsoft.com/office/powerpoint/2010/main" val="1793690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7949CE-EA42-CB4D-A73C-349FE91FA7D9}"/>
              </a:ext>
            </a:extLst>
          </p:cNvPr>
          <p:cNvPicPr>
            <a:picLocks noChangeAspect="1"/>
          </p:cNvPicPr>
          <p:nvPr/>
        </p:nvPicPr>
        <p:blipFill>
          <a:blip r:embed="rId2"/>
          <a:stretch>
            <a:fillRect/>
          </a:stretch>
        </p:blipFill>
        <p:spPr>
          <a:xfrm>
            <a:off x="1176504" y="1265812"/>
            <a:ext cx="7461658" cy="4753641"/>
          </a:xfrm>
          <a:prstGeom prst="rect">
            <a:avLst/>
          </a:prstGeom>
        </p:spPr>
      </p:pic>
      <p:sp>
        <p:nvSpPr>
          <p:cNvPr id="2" name="Foliennummernplatzhalter 1">
            <a:extLst>
              <a:ext uri="{FF2B5EF4-FFF2-40B4-BE49-F238E27FC236}">
                <a16:creationId xmlns:a16="http://schemas.microsoft.com/office/drawing/2014/main" id="{37FEE4F5-C368-17C8-5163-43C5D528A835}"/>
              </a:ext>
            </a:extLst>
          </p:cNvPr>
          <p:cNvSpPr>
            <a:spLocks noGrp="1"/>
          </p:cNvSpPr>
          <p:nvPr>
            <p:ph type="sldNum" sz="quarter" idx="12"/>
          </p:nvPr>
        </p:nvSpPr>
        <p:spPr/>
        <p:txBody>
          <a:bodyPr/>
          <a:lstStyle/>
          <a:p>
            <a:fld id="{3A4FE631-D98D-254F-A309-46238346074D}" type="slidenum">
              <a:rPr lang="de-DE" smtClean="0"/>
              <a:t>30</a:t>
            </a:fld>
            <a:endParaRPr lang="de-DE"/>
          </a:p>
        </p:txBody>
      </p:sp>
    </p:spTree>
    <p:extLst>
      <p:ext uri="{BB962C8B-B14F-4D97-AF65-F5344CB8AC3E}">
        <p14:creationId xmlns:p14="http://schemas.microsoft.com/office/powerpoint/2010/main" val="1133992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F010118-DC07-7C43-B047-306D283BEEFC}"/>
              </a:ext>
            </a:extLst>
          </p:cNvPr>
          <p:cNvPicPr>
            <a:picLocks noChangeAspect="1"/>
          </p:cNvPicPr>
          <p:nvPr/>
        </p:nvPicPr>
        <p:blipFill>
          <a:blip r:embed="rId2"/>
          <a:stretch>
            <a:fillRect/>
          </a:stretch>
        </p:blipFill>
        <p:spPr>
          <a:xfrm>
            <a:off x="1000125" y="1185863"/>
            <a:ext cx="7143750" cy="4486275"/>
          </a:xfrm>
          <a:prstGeom prst="rect">
            <a:avLst/>
          </a:prstGeom>
        </p:spPr>
      </p:pic>
      <p:sp>
        <p:nvSpPr>
          <p:cNvPr id="2" name="Foliennummernplatzhalter 1">
            <a:extLst>
              <a:ext uri="{FF2B5EF4-FFF2-40B4-BE49-F238E27FC236}">
                <a16:creationId xmlns:a16="http://schemas.microsoft.com/office/drawing/2014/main" id="{82F5B82C-0984-5217-9A2D-E5446AFD77B4}"/>
              </a:ext>
            </a:extLst>
          </p:cNvPr>
          <p:cNvSpPr>
            <a:spLocks noGrp="1"/>
          </p:cNvSpPr>
          <p:nvPr>
            <p:ph type="sldNum" sz="quarter" idx="12"/>
          </p:nvPr>
        </p:nvSpPr>
        <p:spPr/>
        <p:txBody>
          <a:bodyPr/>
          <a:lstStyle/>
          <a:p>
            <a:fld id="{3A4FE631-D98D-254F-A309-46238346074D}" type="slidenum">
              <a:rPr lang="de-DE" smtClean="0"/>
              <a:t>31</a:t>
            </a:fld>
            <a:endParaRPr lang="de-DE"/>
          </a:p>
        </p:txBody>
      </p:sp>
    </p:spTree>
    <p:extLst>
      <p:ext uri="{BB962C8B-B14F-4D97-AF65-F5344CB8AC3E}">
        <p14:creationId xmlns:p14="http://schemas.microsoft.com/office/powerpoint/2010/main" val="1175201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FEB05A-1A49-954C-A046-E53C8AE4F97A}"/>
              </a:ext>
            </a:extLst>
          </p:cNvPr>
          <p:cNvPicPr>
            <a:picLocks noChangeAspect="1"/>
          </p:cNvPicPr>
          <p:nvPr/>
        </p:nvPicPr>
        <p:blipFill>
          <a:blip r:embed="rId2"/>
          <a:stretch>
            <a:fillRect/>
          </a:stretch>
        </p:blipFill>
        <p:spPr>
          <a:xfrm>
            <a:off x="1292319" y="857250"/>
            <a:ext cx="6559362" cy="5143500"/>
          </a:xfrm>
          <a:prstGeom prst="rect">
            <a:avLst/>
          </a:prstGeom>
        </p:spPr>
      </p:pic>
      <p:sp>
        <p:nvSpPr>
          <p:cNvPr id="2" name="Foliennummernplatzhalter 1">
            <a:extLst>
              <a:ext uri="{FF2B5EF4-FFF2-40B4-BE49-F238E27FC236}">
                <a16:creationId xmlns:a16="http://schemas.microsoft.com/office/drawing/2014/main" id="{185366E1-97F0-18A5-FFE5-F85517D2C02E}"/>
              </a:ext>
            </a:extLst>
          </p:cNvPr>
          <p:cNvSpPr>
            <a:spLocks noGrp="1"/>
          </p:cNvSpPr>
          <p:nvPr>
            <p:ph type="sldNum" sz="quarter" idx="12"/>
          </p:nvPr>
        </p:nvSpPr>
        <p:spPr/>
        <p:txBody>
          <a:bodyPr/>
          <a:lstStyle/>
          <a:p>
            <a:fld id="{3A4FE631-D98D-254F-A309-46238346074D}" type="slidenum">
              <a:rPr lang="de-DE" smtClean="0"/>
              <a:t>32</a:t>
            </a:fld>
            <a:endParaRPr lang="de-DE"/>
          </a:p>
        </p:txBody>
      </p:sp>
    </p:spTree>
    <p:extLst>
      <p:ext uri="{BB962C8B-B14F-4D97-AF65-F5344CB8AC3E}">
        <p14:creationId xmlns:p14="http://schemas.microsoft.com/office/powerpoint/2010/main" val="986570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F0F0CBF-1B66-6F4C-B3E0-F721C43240D4}"/>
              </a:ext>
            </a:extLst>
          </p:cNvPr>
          <p:cNvPicPr>
            <a:picLocks noChangeAspect="1"/>
          </p:cNvPicPr>
          <p:nvPr/>
        </p:nvPicPr>
        <p:blipFill>
          <a:blip r:embed="rId2"/>
          <a:stretch>
            <a:fillRect/>
          </a:stretch>
        </p:blipFill>
        <p:spPr>
          <a:xfrm>
            <a:off x="675290" y="958723"/>
            <a:ext cx="7793421" cy="5042027"/>
          </a:xfrm>
          <a:prstGeom prst="rect">
            <a:avLst/>
          </a:prstGeom>
        </p:spPr>
      </p:pic>
      <p:sp>
        <p:nvSpPr>
          <p:cNvPr id="2" name="Foliennummernplatzhalter 1">
            <a:extLst>
              <a:ext uri="{FF2B5EF4-FFF2-40B4-BE49-F238E27FC236}">
                <a16:creationId xmlns:a16="http://schemas.microsoft.com/office/drawing/2014/main" id="{4DEE2826-354A-0E3C-1C85-5A4FC50B67C7}"/>
              </a:ext>
            </a:extLst>
          </p:cNvPr>
          <p:cNvSpPr>
            <a:spLocks noGrp="1"/>
          </p:cNvSpPr>
          <p:nvPr>
            <p:ph type="sldNum" sz="quarter" idx="12"/>
          </p:nvPr>
        </p:nvSpPr>
        <p:spPr/>
        <p:txBody>
          <a:bodyPr/>
          <a:lstStyle/>
          <a:p>
            <a:fld id="{3A4FE631-D98D-254F-A309-46238346074D}" type="slidenum">
              <a:rPr lang="de-DE" smtClean="0"/>
              <a:t>33</a:t>
            </a:fld>
            <a:endParaRPr lang="de-DE"/>
          </a:p>
        </p:txBody>
      </p:sp>
    </p:spTree>
    <p:extLst>
      <p:ext uri="{BB962C8B-B14F-4D97-AF65-F5344CB8AC3E}">
        <p14:creationId xmlns:p14="http://schemas.microsoft.com/office/powerpoint/2010/main" val="4027605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F18D3-7D35-654B-9678-14671D2C4A4B}"/>
              </a:ext>
            </a:extLst>
          </p:cNvPr>
          <p:cNvSpPr>
            <a:spLocks noGrp="1"/>
          </p:cNvSpPr>
          <p:nvPr>
            <p:ph type="title"/>
          </p:nvPr>
        </p:nvSpPr>
        <p:spPr>
          <a:xfrm>
            <a:off x="712058" y="1121166"/>
            <a:ext cx="7886700" cy="994172"/>
          </a:xfrm>
        </p:spPr>
        <p:txBody>
          <a:bodyPr>
            <a:normAutofit/>
          </a:bodyPr>
          <a:lstStyle/>
          <a:p>
            <a:r>
              <a:rPr lang="de-DE" sz="2700" b="1" dirty="0"/>
              <a:t>Kritische Punkte</a:t>
            </a:r>
          </a:p>
        </p:txBody>
      </p:sp>
      <p:sp>
        <p:nvSpPr>
          <p:cNvPr id="3" name="Inhaltsplatzhalter 2">
            <a:extLst>
              <a:ext uri="{FF2B5EF4-FFF2-40B4-BE49-F238E27FC236}">
                <a16:creationId xmlns:a16="http://schemas.microsoft.com/office/drawing/2014/main" id="{2F197AB3-D2EA-CD4E-9AF2-27E8185DBA2F}"/>
              </a:ext>
            </a:extLst>
          </p:cNvPr>
          <p:cNvSpPr>
            <a:spLocks noGrp="1"/>
          </p:cNvSpPr>
          <p:nvPr>
            <p:ph idx="1"/>
          </p:nvPr>
        </p:nvSpPr>
        <p:spPr>
          <a:xfrm>
            <a:off x="628650" y="2245004"/>
            <a:ext cx="7886700" cy="3263504"/>
          </a:xfrm>
        </p:spPr>
        <p:txBody>
          <a:bodyPr/>
          <a:lstStyle/>
          <a:p>
            <a:r>
              <a:rPr lang="de-DE" dirty="0"/>
              <a:t>Zonenzuordnung sehr willkürlich</a:t>
            </a:r>
          </a:p>
          <a:p>
            <a:r>
              <a:rPr lang="de-DE" dirty="0"/>
              <a:t>Umstrittene Reservegebiete</a:t>
            </a:r>
          </a:p>
          <a:p>
            <a:r>
              <a:rPr lang="de-DE" dirty="0"/>
              <a:t>Spitalzubringer, Autobahnzubringer </a:t>
            </a:r>
          </a:p>
          <a:p>
            <a:r>
              <a:rPr lang="de-DE" dirty="0"/>
              <a:t>Mehr Parkplätze am See und Verlegung </a:t>
            </a:r>
            <a:r>
              <a:rPr lang="de-DE" dirty="0" err="1"/>
              <a:t>Strasse</a:t>
            </a:r>
            <a:endParaRPr lang="de-DE" dirty="0"/>
          </a:p>
          <a:p>
            <a:r>
              <a:rPr lang="de-DE" dirty="0"/>
              <a:t>Keine neuen </a:t>
            </a:r>
            <a:r>
              <a:rPr lang="de-DE" dirty="0" err="1"/>
              <a:t>Fussgänger</a:t>
            </a:r>
            <a:r>
              <a:rPr lang="de-DE" dirty="0"/>
              <a:t> und </a:t>
            </a:r>
            <a:r>
              <a:rPr lang="de-DE" dirty="0" err="1"/>
              <a:t>Velowege</a:t>
            </a:r>
            <a:endParaRPr lang="de-DE" dirty="0"/>
          </a:p>
          <a:p>
            <a:r>
              <a:rPr lang="de-DE" dirty="0"/>
              <a:t>Keine neue Grünzonen mit Kinderspielplätzen</a:t>
            </a:r>
          </a:p>
        </p:txBody>
      </p:sp>
      <p:sp>
        <p:nvSpPr>
          <p:cNvPr id="4" name="Foliennummernplatzhalter 3">
            <a:extLst>
              <a:ext uri="{FF2B5EF4-FFF2-40B4-BE49-F238E27FC236}">
                <a16:creationId xmlns:a16="http://schemas.microsoft.com/office/drawing/2014/main" id="{354B58E7-AE7B-7734-27AC-1397CB0C738A}"/>
              </a:ext>
            </a:extLst>
          </p:cNvPr>
          <p:cNvSpPr>
            <a:spLocks noGrp="1"/>
          </p:cNvSpPr>
          <p:nvPr>
            <p:ph type="sldNum" sz="quarter" idx="12"/>
          </p:nvPr>
        </p:nvSpPr>
        <p:spPr/>
        <p:txBody>
          <a:bodyPr/>
          <a:lstStyle/>
          <a:p>
            <a:fld id="{3A4FE631-D98D-254F-A309-46238346074D}" type="slidenum">
              <a:rPr lang="de-DE" smtClean="0"/>
              <a:t>34</a:t>
            </a:fld>
            <a:endParaRPr lang="de-DE"/>
          </a:p>
        </p:txBody>
      </p:sp>
    </p:spTree>
    <p:extLst>
      <p:ext uri="{BB962C8B-B14F-4D97-AF65-F5344CB8AC3E}">
        <p14:creationId xmlns:p14="http://schemas.microsoft.com/office/powerpoint/2010/main" val="1420371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D8234-3105-E943-9876-4AE02D047D4A}"/>
              </a:ext>
            </a:extLst>
          </p:cNvPr>
          <p:cNvSpPr>
            <a:spLocks noGrp="1"/>
          </p:cNvSpPr>
          <p:nvPr>
            <p:ph type="title"/>
          </p:nvPr>
        </p:nvSpPr>
        <p:spPr/>
        <p:txBody>
          <a:bodyPr>
            <a:normAutofit/>
          </a:bodyPr>
          <a:lstStyle/>
          <a:p>
            <a:pPr algn="ctr"/>
            <a:r>
              <a:rPr lang="de-DE" sz="2100" b="1" dirty="0">
                <a:latin typeface="+mn-lt"/>
              </a:rPr>
              <a:t>Was will der Bürger ? </a:t>
            </a:r>
            <a:br>
              <a:rPr lang="de-DE" sz="2100" b="1" dirty="0">
                <a:latin typeface="+mn-lt"/>
              </a:rPr>
            </a:br>
            <a:r>
              <a:rPr lang="de-DE" sz="2100" b="1" dirty="0">
                <a:latin typeface="+mn-lt"/>
              </a:rPr>
              <a:t>Resultate der Umfrage an der Gewerbeausstellung</a:t>
            </a:r>
          </a:p>
        </p:txBody>
      </p:sp>
      <p:sp>
        <p:nvSpPr>
          <p:cNvPr id="5" name="Textfeld 4">
            <a:extLst>
              <a:ext uri="{FF2B5EF4-FFF2-40B4-BE49-F238E27FC236}">
                <a16:creationId xmlns:a16="http://schemas.microsoft.com/office/drawing/2014/main" id="{0E0DFDA0-F734-7E44-995B-BB0C760BB482}"/>
              </a:ext>
            </a:extLst>
          </p:cNvPr>
          <p:cNvSpPr txBox="1"/>
          <p:nvPr/>
        </p:nvSpPr>
        <p:spPr>
          <a:xfrm>
            <a:off x="1903026" y="2003381"/>
            <a:ext cx="5173019" cy="3435492"/>
          </a:xfrm>
          <a:prstGeom prst="rect">
            <a:avLst/>
          </a:prstGeom>
          <a:noFill/>
        </p:spPr>
        <p:txBody>
          <a:bodyPr wrap="none" rtlCol="0">
            <a:spAutoFit/>
          </a:bodyPr>
          <a:lstStyle/>
          <a:p>
            <a:pPr marL="257175" indent="-257175">
              <a:lnSpc>
                <a:spcPct val="150000"/>
              </a:lnSpc>
              <a:buFont typeface="Arial" panose="020B0604020202020204" pitchFamily="34" charset="0"/>
              <a:buChar char="•"/>
            </a:pPr>
            <a:r>
              <a:rPr lang="de-DE" sz="2100" dirty="0"/>
              <a:t>Mehr </a:t>
            </a:r>
            <a:r>
              <a:rPr lang="de-DE" sz="2100" dirty="0" err="1"/>
              <a:t>Velowege</a:t>
            </a:r>
            <a:r>
              <a:rPr lang="de-DE" sz="2100" dirty="0"/>
              <a:t>, -Streifen und Abstellplatze</a:t>
            </a:r>
          </a:p>
          <a:p>
            <a:pPr marL="257175" indent="-257175">
              <a:lnSpc>
                <a:spcPct val="150000"/>
              </a:lnSpc>
              <a:buFont typeface="Arial" panose="020B0604020202020204" pitchFamily="34" charset="0"/>
              <a:buChar char="•"/>
            </a:pPr>
            <a:r>
              <a:rPr lang="de-DE" sz="2100" dirty="0"/>
              <a:t>Mehr begrünte Fläche im Siedlungsgebiet</a:t>
            </a:r>
          </a:p>
          <a:p>
            <a:pPr marL="257175" indent="-257175">
              <a:lnSpc>
                <a:spcPct val="150000"/>
              </a:lnSpc>
              <a:buFont typeface="Arial" panose="020B0604020202020204" pitchFamily="34" charset="0"/>
              <a:buChar char="•"/>
            </a:pPr>
            <a:r>
              <a:rPr lang="de-DE" sz="2100" dirty="0"/>
              <a:t>Mehr Spielplätze und Begegnungsorte</a:t>
            </a:r>
          </a:p>
          <a:p>
            <a:pPr marL="257175" indent="-257175">
              <a:lnSpc>
                <a:spcPct val="150000"/>
              </a:lnSpc>
              <a:buFont typeface="Arial" panose="020B0604020202020204" pitchFamily="34" charset="0"/>
              <a:buChar char="•"/>
            </a:pPr>
            <a:r>
              <a:rPr lang="de-DE" sz="2100" dirty="0"/>
              <a:t>Mehr ungestörte Natur</a:t>
            </a:r>
          </a:p>
          <a:p>
            <a:pPr marL="257175" indent="-257175">
              <a:lnSpc>
                <a:spcPct val="150000"/>
              </a:lnSpc>
              <a:buFont typeface="Arial" panose="020B0604020202020204" pitchFamily="34" charset="0"/>
              <a:buChar char="•"/>
            </a:pPr>
            <a:r>
              <a:rPr lang="de-DE" sz="2100" dirty="0"/>
              <a:t>Mehr Wohnungen für Familien</a:t>
            </a:r>
          </a:p>
          <a:p>
            <a:pPr marL="257175" indent="-257175">
              <a:lnSpc>
                <a:spcPct val="150000"/>
              </a:lnSpc>
              <a:buFont typeface="Arial" panose="020B0604020202020204" pitchFamily="34" charset="0"/>
              <a:buChar char="•"/>
            </a:pPr>
            <a:r>
              <a:rPr lang="de-DE" sz="2100" dirty="0"/>
              <a:t>Mehr gestaltete Plätze</a:t>
            </a:r>
          </a:p>
          <a:p>
            <a:pPr marL="257175" indent="-257175">
              <a:lnSpc>
                <a:spcPct val="150000"/>
              </a:lnSpc>
              <a:buFont typeface="Arial" panose="020B0604020202020204" pitchFamily="34" charset="0"/>
              <a:buChar char="•"/>
            </a:pPr>
            <a:r>
              <a:rPr lang="de-DE" sz="2100" b="1" dirty="0"/>
              <a:t>Keine dichter bebauten Quartiere</a:t>
            </a:r>
          </a:p>
        </p:txBody>
      </p:sp>
      <p:sp>
        <p:nvSpPr>
          <p:cNvPr id="3" name="Foliennummernplatzhalter 2">
            <a:extLst>
              <a:ext uri="{FF2B5EF4-FFF2-40B4-BE49-F238E27FC236}">
                <a16:creationId xmlns:a16="http://schemas.microsoft.com/office/drawing/2014/main" id="{C52DD009-5133-D06E-D2B8-914E8C6D39AC}"/>
              </a:ext>
            </a:extLst>
          </p:cNvPr>
          <p:cNvSpPr>
            <a:spLocks noGrp="1"/>
          </p:cNvSpPr>
          <p:nvPr>
            <p:ph type="sldNum" sz="quarter" idx="12"/>
          </p:nvPr>
        </p:nvSpPr>
        <p:spPr/>
        <p:txBody>
          <a:bodyPr/>
          <a:lstStyle/>
          <a:p>
            <a:fld id="{3A4FE631-D98D-254F-A309-46238346074D}" type="slidenum">
              <a:rPr lang="de-DE" smtClean="0"/>
              <a:t>35</a:t>
            </a:fld>
            <a:endParaRPr lang="de-DE"/>
          </a:p>
        </p:txBody>
      </p:sp>
    </p:spTree>
    <p:extLst>
      <p:ext uri="{BB962C8B-B14F-4D97-AF65-F5344CB8AC3E}">
        <p14:creationId xmlns:p14="http://schemas.microsoft.com/office/powerpoint/2010/main" val="3392728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19F24EA-2F10-7247-8452-680060C3BF6E}"/>
              </a:ext>
            </a:extLst>
          </p:cNvPr>
          <p:cNvPicPr>
            <a:picLocks noChangeAspect="1"/>
          </p:cNvPicPr>
          <p:nvPr/>
        </p:nvPicPr>
        <p:blipFill>
          <a:blip r:embed="rId2"/>
          <a:stretch>
            <a:fillRect/>
          </a:stretch>
        </p:blipFill>
        <p:spPr>
          <a:xfrm>
            <a:off x="609600" y="857250"/>
            <a:ext cx="7924800" cy="4191000"/>
          </a:xfrm>
          <a:prstGeom prst="rect">
            <a:avLst/>
          </a:prstGeom>
        </p:spPr>
      </p:pic>
      <p:sp>
        <p:nvSpPr>
          <p:cNvPr id="2" name="Foliennummernplatzhalter 1">
            <a:extLst>
              <a:ext uri="{FF2B5EF4-FFF2-40B4-BE49-F238E27FC236}">
                <a16:creationId xmlns:a16="http://schemas.microsoft.com/office/drawing/2014/main" id="{97242B6E-34FD-2120-B880-26EEE9E36E8B}"/>
              </a:ext>
            </a:extLst>
          </p:cNvPr>
          <p:cNvSpPr>
            <a:spLocks noGrp="1"/>
          </p:cNvSpPr>
          <p:nvPr>
            <p:ph type="sldNum" sz="quarter" idx="12"/>
          </p:nvPr>
        </p:nvSpPr>
        <p:spPr/>
        <p:txBody>
          <a:bodyPr/>
          <a:lstStyle/>
          <a:p>
            <a:fld id="{3A4FE631-D98D-254F-A309-46238346074D}" type="slidenum">
              <a:rPr lang="de-DE" smtClean="0"/>
              <a:t>36</a:t>
            </a:fld>
            <a:endParaRPr lang="de-DE"/>
          </a:p>
        </p:txBody>
      </p:sp>
    </p:spTree>
    <p:extLst>
      <p:ext uri="{BB962C8B-B14F-4D97-AF65-F5344CB8AC3E}">
        <p14:creationId xmlns:p14="http://schemas.microsoft.com/office/powerpoint/2010/main" val="1898113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2A19674-3EF7-8146-9D1D-8E8DA9A61E66}"/>
              </a:ext>
            </a:extLst>
          </p:cNvPr>
          <p:cNvPicPr>
            <a:picLocks noChangeAspect="1"/>
          </p:cNvPicPr>
          <p:nvPr/>
        </p:nvPicPr>
        <p:blipFill>
          <a:blip r:embed="rId2"/>
          <a:stretch>
            <a:fillRect/>
          </a:stretch>
        </p:blipFill>
        <p:spPr>
          <a:xfrm>
            <a:off x="1381125" y="1085850"/>
            <a:ext cx="6381750" cy="4686300"/>
          </a:xfrm>
          <a:prstGeom prst="rect">
            <a:avLst/>
          </a:prstGeom>
        </p:spPr>
      </p:pic>
      <p:sp>
        <p:nvSpPr>
          <p:cNvPr id="2" name="Foliennummernplatzhalter 1">
            <a:extLst>
              <a:ext uri="{FF2B5EF4-FFF2-40B4-BE49-F238E27FC236}">
                <a16:creationId xmlns:a16="http://schemas.microsoft.com/office/drawing/2014/main" id="{06060C7D-A5A0-EAC3-3DFF-8CA347E623E7}"/>
              </a:ext>
            </a:extLst>
          </p:cNvPr>
          <p:cNvSpPr>
            <a:spLocks noGrp="1"/>
          </p:cNvSpPr>
          <p:nvPr>
            <p:ph type="sldNum" sz="quarter" idx="12"/>
          </p:nvPr>
        </p:nvSpPr>
        <p:spPr/>
        <p:txBody>
          <a:bodyPr/>
          <a:lstStyle/>
          <a:p>
            <a:fld id="{3A4FE631-D98D-254F-A309-46238346074D}" type="slidenum">
              <a:rPr lang="de-DE" smtClean="0"/>
              <a:t>37</a:t>
            </a:fld>
            <a:endParaRPr lang="de-DE"/>
          </a:p>
        </p:txBody>
      </p:sp>
    </p:spTree>
    <p:extLst>
      <p:ext uri="{BB962C8B-B14F-4D97-AF65-F5344CB8AC3E}">
        <p14:creationId xmlns:p14="http://schemas.microsoft.com/office/powerpoint/2010/main" val="4112675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D16F6A9-91E3-DE45-8E20-EB169469C22E}"/>
              </a:ext>
            </a:extLst>
          </p:cNvPr>
          <p:cNvPicPr>
            <a:picLocks noChangeAspect="1"/>
          </p:cNvPicPr>
          <p:nvPr/>
        </p:nvPicPr>
        <p:blipFill>
          <a:blip r:embed="rId2"/>
          <a:stretch>
            <a:fillRect/>
          </a:stretch>
        </p:blipFill>
        <p:spPr>
          <a:xfrm>
            <a:off x="1868263" y="857250"/>
            <a:ext cx="5407475" cy="5143500"/>
          </a:xfrm>
          <a:prstGeom prst="rect">
            <a:avLst/>
          </a:prstGeom>
        </p:spPr>
      </p:pic>
      <p:sp>
        <p:nvSpPr>
          <p:cNvPr id="2" name="Foliennummernplatzhalter 1">
            <a:extLst>
              <a:ext uri="{FF2B5EF4-FFF2-40B4-BE49-F238E27FC236}">
                <a16:creationId xmlns:a16="http://schemas.microsoft.com/office/drawing/2014/main" id="{E90793E4-4B75-7950-1051-C02F0C7C5278}"/>
              </a:ext>
            </a:extLst>
          </p:cNvPr>
          <p:cNvSpPr>
            <a:spLocks noGrp="1"/>
          </p:cNvSpPr>
          <p:nvPr>
            <p:ph type="sldNum" sz="quarter" idx="12"/>
          </p:nvPr>
        </p:nvSpPr>
        <p:spPr/>
        <p:txBody>
          <a:bodyPr/>
          <a:lstStyle/>
          <a:p>
            <a:fld id="{3A4FE631-D98D-254F-A309-46238346074D}" type="slidenum">
              <a:rPr lang="de-DE" smtClean="0"/>
              <a:t>38</a:t>
            </a:fld>
            <a:endParaRPr lang="de-DE"/>
          </a:p>
        </p:txBody>
      </p:sp>
    </p:spTree>
    <p:extLst>
      <p:ext uri="{BB962C8B-B14F-4D97-AF65-F5344CB8AC3E}">
        <p14:creationId xmlns:p14="http://schemas.microsoft.com/office/powerpoint/2010/main" val="2646265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0BA3FF3-124B-7847-A7E1-4F538830ECE1}"/>
              </a:ext>
            </a:extLst>
          </p:cNvPr>
          <p:cNvSpPr txBox="1"/>
          <p:nvPr/>
        </p:nvSpPr>
        <p:spPr>
          <a:xfrm>
            <a:off x="807929" y="1467895"/>
            <a:ext cx="7656535" cy="2354491"/>
          </a:xfrm>
          <a:prstGeom prst="rect">
            <a:avLst/>
          </a:prstGeom>
          <a:noFill/>
        </p:spPr>
        <p:txBody>
          <a:bodyPr wrap="square" rtlCol="0">
            <a:spAutoFit/>
          </a:bodyPr>
          <a:lstStyle/>
          <a:p>
            <a:pPr marL="342900" indent="-342900">
              <a:buFont typeface="Arial" panose="020B0604020202020204" pitchFamily="34" charset="0"/>
              <a:buChar char="•"/>
            </a:pPr>
            <a:r>
              <a:rPr lang="de-DE" sz="2100" dirty="0"/>
              <a:t>Der Bericht liegt jetzt beim Raumplanungsbüro R und K</a:t>
            </a:r>
          </a:p>
          <a:p>
            <a:pPr marL="342900" indent="-342900">
              <a:buFont typeface="Arial" panose="020B0604020202020204" pitchFamily="34" charset="0"/>
              <a:buChar char="•"/>
            </a:pPr>
            <a:endParaRPr lang="de-DE" sz="2100" dirty="0"/>
          </a:p>
          <a:p>
            <a:pPr marL="342900" indent="-342900">
              <a:buFont typeface="Arial" panose="020B0604020202020204" pitchFamily="34" charset="0"/>
              <a:buChar char="•"/>
            </a:pPr>
            <a:r>
              <a:rPr lang="de-DE" sz="2100" dirty="0"/>
              <a:t>Unser Antrag ist eine Gesamtrevision des Berichtes und eine Neuauflage des Mitwirkungsverfahren</a:t>
            </a:r>
          </a:p>
          <a:p>
            <a:endParaRPr lang="de-DE" sz="2100" dirty="0"/>
          </a:p>
          <a:p>
            <a:endParaRPr lang="de-DE" sz="2100" dirty="0"/>
          </a:p>
          <a:p>
            <a:pPr algn="ctr"/>
            <a:r>
              <a:rPr lang="de-DE" sz="2100" dirty="0"/>
              <a:t>Danke</a:t>
            </a:r>
          </a:p>
        </p:txBody>
      </p:sp>
      <p:sp>
        <p:nvSpPr>
          <p:cNvPr id="2" name="Foliennummernplatzhalter 1">
            <a:extLst>
              <a:ext uri="{FF2B5EF4-FFF2-40B4-BE49-F238E27FC236}">
                <a16:creationId xmlns:a16="http://schemas.microsoft.com/office/drawing/2014/main" id="{08BBEC99-B7B1-11E1-FB3E-848CB500A5AD}"/>
              </a:ext>
            </a:extLst>
          </p:cNvPr>
          <p:cNvSpPr>
            <a:spLocks noGrp="1"/>
          </p:cNvSpPr>
          <p:nvPr>
            <p:ph type="sldNum" sz="quarter" idx="12"/>
          </p:nvPr>
        </p:nvSpPr>
        <p:spPr/>
        <p:txBody>
          <a:bodyPr/>
          <a:lstStyle/>
          <a:p>
            <a:fld id="{3A4FE631-D98D-254F-A309-46238346074D}" type="slidenum">
              <a:rPr lang="de-DE" smtClean="0"/>
              <a:t>39</a:t>
            </a:fld>
            <a:endParaRPr lang="de-DE"/>
          </a:p>
        </p:txBody>
      </p:sp>
    </p:spTree>
    <p:extLst>
      <p:ext uri="{BB962C8B-B14F-4D97-AF65-F5344CB8AC3E}">
        <p14:creationId xmlns:p14="http://schemas.microsoft.com/office/powerpoint/2010/main" val="369732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FDFEA-17C8-CB3B-1563-44878E3CD04B}"/>
              </a:ext>
            </a:extLst>
          </p:cNvPr>
          <p:cNvSpPr>
            <a:spLocks noGrp="1"/>
          </p:cNvSpPr>
          <p:nvPr>
            <p:ph type="title"/>
          </p:nvPr>
        </p:nvSpPr>
        <p:spPr/>
        <p:txBody>
          <a:bodyPr>
            <a:normAutofit/>
          </a:bodyPr>
          <a:lstStyle/>
          <a:p>
            <a:r>
              <a:rPr lang="de-DE" sz="2700" dirty="0"/>
              <a:t>Anlass Walenstadtberg 20.8.2022 &amp; Hausbesichtigung 4.2.2003</a:t>
            </a:r>
          </a:p>
        </p:txBody>
      </p:sp>
      <p:sp>
        <p:nvSpPr>
          <p:cNvPr id="3" name="Inhaltsplatzhalter 2">
            <a:extLst>
              <a:ext uri="{FF2B5EF4-FFF2-40B4-BE49-F238E27FC236}">
                <a16:creationId xmlns:a16="http://schemas.microsoft.com/office/drawing/2014/main" id="{5FC77E18-2ADE-7940-944A-607C792A8D63}"/>
              </a:ext>
            </a:extLst>
          </p:cNvPr>
          <p:cNvSpPr>
            <a:spLocks noGrp="1"/>
          </p:cNvSpPr>
          <p:nvPr>
            <p:ph idx="1"/>
          </p:nvPr>
        </p:nvSpPr>
        <p:spPr/>
        <p:txBody>
          <a:bodyPr>
            <a:normAutofit/>
          </a:bodyPr>
          <a:lstStyle/>
          <a:p>
            <a:r>
              <a:rPr lang="de-CH" sz="900" dirty="0"/>
              <a:t>Unser Rundgang führte zuerst zum Haus von Daniel Schlegel und Marco Kuhn am </a:t>
            </a:r>
            <a:r>
              <a:rPr lang="de-CH" sz="900" dirty="0" err="1"/>
              <a:t>Engenweg</a:t>
            </a:r>
            <a:r>
              <a:rPr lang="de-CH" sz="900" dirty="0"/>
              <a:t>. Das äussere Erscheinungsbild wurde kaum verändert. Im Innern sind sehr schöne </a:t>
            </a:r>
            <a:r>
              <a:rPr lang="de-CH" sz="900" dirty="0" err="1"/>
              <a:t>Täferarbeiten</a:t>
            </a:r>
            <a:r>
              <a:rPr lang="de-CH" sz="900" dirty="0"/>
              <a:t> zu bewundern (Foto 1 und 2). </a:t>
            </a:r>
          </a:p>
          <a:p>
            <a:r>
              <a:rPr lang="de-CH" sz="900" dirty="0"/>
              <a:t>Die Dépendance des früheren Kurhaus Huber an der </a:t>
            </a:r>
            <a:r>
              <a:rPr lang="de-CH" sz="900" dirty="0" err="1"/>
              <a:t>Tangengasse</a:t>
            </a:r>
            <a:r>
              <a:rPr lang="de-CH" sz="900" dirty="0"/>
              <a:t> war unsere nächste Station. Faszinierend waren die wiederholten Elemente im Balkonbereich (z.B. Schiebetüren) oder auch im Inneren, bedingt durch das langgestreckte Gebäude, das früher mehrere kleine Wohneinheiten für Kurgäste hatte (Foto 3 und 4). </a:t>
            </a:r>
          </a:p>
          <a:p>
            <a:r>
              <a:rPr lang="de-CH" sz="900" dirty="0"/>
              <a:t>Weiter ging es zum Kubus an der Dorfgasse, der als Atelier dient. Hier wurde diskutiert, ob dies optisch für den Walenstadtberg konzipiert wurde oder einer Strömung der Architektur von damals entstammte (Fotos 5 und 6). </a:t>
            </a:r>
          </a:p>
          <a:p>
            <a:r>
              <a:rPr lang="de-CH" sz="900" dirty="0"/>
              <a:t>Das kubistisch gestaltete Haus der Familie Beerli an der Bergstrasse betrachteten wir von unten an der Bushaltestelle. Matthias Beerli gesellte sich zu uns und erläuterte die anspruchsvolle Ausgangslage auf diesem Grundstück, wo früher das Hotel Post stand (Fotos 6-7, Bild 8: Google Maps zeigt immer noch das Grundstück vor dem Neubau). </a:t>
            </a:r>
          </a:p>
          <a:p>
            <a:r>
              <a:rPr lang="de-CH" sz="900" dirty="0"/>
              <a:t>Unser Weg führte dann zum Restaurant Stauffacher mit dem vieleckigen Anbau, wo uns Silvia Linder die Geschichte des Hauses aufzeigte (Foto 9). </a:t>
            </a:r>
          </a:p>
          <a:p>
            <a:r>
              <a:rPr lang="de-CH" sz="900" dirty="0"/>
              <a:t>In der Tischrunde, die von Katrin Wetzig moderiert wurde, standen Daniel Schlegel, Miro Köchli und Brigitte Müller-Linder den Fragen von Katrin </a:t>
            </a:r>
            <a:r>
              <a:rPr lang="de-CH" sz="900" dirty="0" err="1"/>
              <a:t>Red</a:t>
            </a:r>
            <a:r>
              <a:rPr lang="de-CH" sz="900" dirty="0"/>
              <a:t> und Antwort, so wie es im obigen Zeitungsartikel genauer beschrieben ist. </a:t>
            </a:r>
          </a:p>
          <a:p>
            <a:r>
              <a:rPr lang="de-CH" sz="900" dirty="0"/>
              <a:t>Der Kubus aus Kuchen und Beeren als Abschluss nach dem schmackhaften Abendessen erzeugte ungeteilte Freude sowohl optisch wie auch genussseitig. </a:t>
            </a:r>
          </a:p>
          <a:p>
            <a:r>
              <a:rPr lang="de-CH" sz="900" dirty="0"/>
              <a:t>Im Nachgang zum Sommeranlass 2022 auf dem Walenstadtberg, traf sich eine Gruppe von 10 Vereinsmitgliedern wieder auf dem Walenstadtberg, um das Beerli-Haus zu besichtigen, das mit seiner markanten Auskragung eine auffällige Liegenschaft ist.</a:t>
            </a:r>
          </a:p>
          <a:p>
            <a:r>
              <a:rPr lang="de-CH" sz="900" dirty="0"/>
              <a:t>Wir danken Matthias </a:t>
            </a:r>
            <a:r>
              <a:rPr lang="de-CH" sz="900" dirty="0" err="1"/>
              <a:t>Beeril</a:t>
            </a:r>
            <a:r>
              <a:rPr lang="de-CH" sz="900" dirty="0"/>
              <a:t> für die Bereitschaft, Einblick in das Haus und die Gedanken der Planung zu geben. Das Haus hat viele Gemüter erregt mit der gewagten und auffälligen Konstruktion mitten im ländlichen Walenstadtberg. Die Gedanken hinter der Bau-Idee sind für uns überraschend stark orientiert an der Geschichte des Grundstücks und auch an einer visuellen Integration in das Ortsbild mit Farbgebung und Materialisierung. Z.B. soll bei der geplanten PV-Anlage eine Unterkonstruktion aus rohem Stahl (rostend) aufgebaut werden und nicht feuerverzinkte Träger, die zu stark glänzen würden.</a:t>
            </a:r>
          </a:p>
        </p:txBody>
      </p:sp>
      <p:sp>
        <p:nvSpPr>
          <p:cNvPr id="4" name="Foliennummernplatzhalter 3">
            <a:extLst>
              <a:ext uri="{FF2B5EF4-FFF2-40B4-BE49-F238E27FC236}">
                <a16:creationId xmlns:a16="http://schemas.microsoft.com/office/drawing/2014/main" id="{F8DC5F53-73FA-C631-895B-4A40D7EFEF81}"/>
              </a:ext>
            </a:extLst>
          </p:cNvPr>
          <p:cNvSpPr>
            <a:spLocks noGrp="1"/>
          </p:cNvSpPr>
          <p:nvPr>
            <p:ph type="sldNum" sz="quarter" idx="12"/>
          </p:nvPr>
        </p:nvSpPr>
        <p:spPr/>
        <p:txBody>
          <a:bodyPr/>
          <a:lstStyle/>
          <a:p>
            <a:fld id="{3A4FE631-D98D-254F-A309-46238346074D}" type="slidenum">
              <a:rPr lang="de-DE" smtClean="0"/>
              <a:t>4</a:t>
            </a:fld>
            <a:endParaRPr lang="de-DE"/>
          </a:p>
        </p:txBody>
      </p:sp>
    </p:spTree>
    <p:extLst>
      <p:ext uri="{BB962C8B-B14F-4D97-AF65-F5344CB8AC3E}">
        <p14:creationId xmlns:p14="http://schemas.microsoft.com/office/powerpoint/2010/main" val="3214755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03059-19C0-6291-8248-B7D2C1D6443A}"/>
              </a:ext>
            </a:extLst>
          </p:cNvPr>
          <p:cNvSpPr>
            <a:spLocks noGrp="1"/>
          </p:cNvSpPr>
          <p:nvPr>
            <p:ph type="title"/>
          </p:nvPr>
        </p:nvSpPr>
        <p:spPr>
          <a:xfrm>
            <a:off x="628650" y="410221"/>
            <a:ext cx="7886700" cy="841186"/>
          </a:xfrm>
        </p:spPr>
        <p:txBody>
          <a:bodyPr>
            <a:normAutofit/>
          </a:bodyPr>
          <a:lstStyle/>
          <a:p>
            <a:r>
              <a:rPr lang="de-DE" sz="3600" dirty="0"/>
              <a:t>5. Jahresrechnung, Revisionsbericht</a:t>
            </a:r>
          </a:p>
        </p:txBody>
      </p:sp>
      <p:pic>
        <p:nvPicPr>
          <p:cNvPr id="4" name="Grafik 3">
            <a:extLst>
              <a:ext uri="{FF2B5EF4-FFF2-40B4-BE49-F238E27FC236}">
                <a16:creationId xmlns:a16="http://schemas.microsoft.com/office/drawing/2014/main" id="{E72D3971-DDCD-5A9E-B75D-25B5D7EC51D9}"/>
              </a:ext>
            </a:extLst>
          </p:cNvPr>
          <p:cNvPicPr>
            <a:picLocks noChangeAspect="1"/>
          </p:cNvPicPr>
          <p:nvPr/>
        </p:nvPicPr>
        <p:blipFill>
          <a:blip r:embed="rId2"/>
          <a:stretch>
            <a:fillRect/>
          </a:stretch>
        </p:blipFill>
        <p:spPr>
          <a:xfrm rot="60000">
            <a:off x="108226" y="1965571"/>
            <a:ext cx="5058761" cy="3761336"/>
          </a:xfrm>
          <a:prstGeom prst="rect">
            <a:avLst/>
          </a:prstGeom>
        </p:spPr>
      </p:pic>
      <p:pic>
        <p:nvPicPr>
          <p:cNvPr id="6" name="Grafik 5">
            <a:extLst>
              <a:ext uri="{FF2B5EF4-FFF2-40B4-BE49-F238E27FC236}">
                <a16:creationId xmlns:a16="http://schemas.microsoft.com/office/drawing/2014/main" id="{9C8D4DCA-1055-2516-EEC7-2330E382EBC3}"/>
              </a:ext>
            </a:extLst>
          </p:cNvPr>
          <p:cNvPicPr>
            <a:picLocks noChangeAspect="1"/>
          </p:cNvPicPr>
          <p:nvPr/>
        </p:nvPicPr>
        <p:blipFill>
          <a:blip r:embed="rId3"/>
          <a:stretch>
            <a:fillRect/>
          </a:stretch>
        </p:blipFill>
        <p:spPr>
          <a:xfrm>
            <a:off x="5239113" y="1973469"/>
            <a:ext cx="3835210" cy="3014576"/>
          </a:xfrm>
          <a:prstGeom prst="rect">
            <a:avLst/>
          </a:prstGeom>
        </p:spPr>
      </p:pic>
      <p:sp>
        <p:nvSpPr>
          <p:cNvPr id="7" name="Rechteck 6">
            <a:extLst>
              <a:ext uri="{FF2B5EF4-FFF2-40B4-BE49-F238E27FC236}">
                <a16:creationId xmlns:a16="http://schemas.microsoft.com/office/drawing/2014/main" id="{A57A1309-F476-4800-F502-CFA9DD3AE840}"/>
              </a:ext>
            </a:extLst>
          </p:cNvPr>
          <p:cNvSpPr/>
          <p:nvPr/>
        </p:nvSpPr>
        <p:spPr>
          <a:xfrm>
            <a:off x="102025" y="1850764"/>
            <a:ext cx="9004646" cy="187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 name="Rechteck 7">
            <a:extLst>
              <a:ext uri="{FF2B5EF4-FFF2-40B4-BE49-F238E27FC236}">
                <a16:creationId xmlns:a16="http://schemas.microsoft.com/office/drawing/2014/main" id="{5072F0CB-A0C7-2151-5BE3-EEC4BB49D959}"/>
              </a:ext>
            </a:extLst>
          </p:cNvPr>
          <p:cNvSpPr/>
          <p:nvPr/>
        </p:nvSpPr>
        <p:spPr>
          <a:xfrm>
            <a:off x="67524" y="5562274"/>
            <a:ext cx="5295950" cy="233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Rechteck 8">
            <a:extLst>
              <a:ext uri="{FF2B5EF4-FFF2-40B4-BE49-F238E27FC236}">
                <a16:creationId xmlns:a16="http://schemas.microsoft.com/office/drawing/2014/main" id="{C38C655E-93D0-F93C-BD20-84E4F111DAB0}"/>
              </a:ext>
            </a:extLst>
          </p:cNvPr>
          <p:cNvSpPr/>
          <p:nvPr/>
        </p:nvSpPr>
        <p:spPr>
          <a:xfrm rot="5400000">
            <a:off x="3193084" y="3723546"/>
            <a:ext cx="3944687" cy="147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 name="Rechteck 9">
            <a:extLst>
              <a:ext uri="{FF2B5EF4-FFF2-40B4-BE49-F238E27FC236}">
                <a16:creationId xmlns:a16="http://schemas.microsoft.com/office/drawing/2014/main" id="{2FAF80E2-C8EB-980E-AACD-11B7A20F1E34}"/>
              </a:ext>
            </a:extLst>
          </p:cNvPr>
          <p:cNvSpPr/>
          <p:nvPr/>
        </p:nvSpPr>
        <p:spPr>
          <a:xfrm rot="5400000">
            <a:off x="-1822869" y="3821560"/>
            <a:ext cx="3944687" cy="147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F8479256-42B0-643F-8788-367F65048F13}"/>
              </a:ext>
            </a:extLst>
          </p:cNvPr>
          <p:cNvSpPr>
            <a:spLocks noGrp="1"/>
          </p:cNvSpPr>
          <p:nvPr>
            <p:ph type="sldNum" sz="quarter" idx="12"/>
          </p:nvPr>
        </p:nvSpPr>
        <p:spPr/>
        <p:txBody>
          <a:bodyPr/>
          <a:lstStyle/>
          <a:p>
            <a:fld id="{3A4FE631-D98D-254F-A309-46238346074D}" type="slidenum">
              <a:rPr lang="de-DE" smtClean="0"/>
              <a:t>40</a:t>
            </a:fld>
            <a:endParaRPr lang="de-DE"/>
          </a:p>
        </p:txBody>
      </p:sp>
    </p:spTree>
    <p:extLst>
      <p:ext uri="{BB962C8B-B14F-4D97-AF65-F5344CB8AC3E}">
        <p14:creationId xmlns:p14="http://schemas.microsoft.com/office/powerpoint/2010/main" val="1759068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871EE-2E64-DCE2-B068-ABB45E1F45A8}"/>
              </a:ext>
            </a:extLst>
          </p:cNvPr>
          <p:cNvSpPr>
            <a:spLocks noGrp="1"/>
          </p:cNvSpPr>
          <p:nvPr>
            <p:ph type="title"/>
          </p:nvPr>
        </p:nvSpPr>
        <p:spPr/>
        <p:txBody>
          <a:bodyPr>
            <a:normAutofit/>
          </a:bodyPr>
          <a:lstStyle/>
          <a:p>
            <a:r>
              <a:rPr lang="de-DE" sz="3600" dirty="0"/>
              <a:t>6. Budget</a:t>
            </a:r>
          </a:p>
        </p:txBody>
      </p:sp>
      <p:pic>
        <p:nvPicPr>
          <p:cNvPr id="4" name="Grafik 3">
            <a:extLst>
              <a:ext uri="{FF2B5EF4-FFF2-40B4-BE49-F238E27FC236}">
                <a16:creationId xmlns:a16="http://schemas.microsoft.com/office/drawing/2014/main" id="{95240AF6-8F50-4744-1269-CF2E4C14D8A3}"/>
              </a:ext>
            </a:extLst>
          </p:cNvPr>
          <p:cNvPicPr>
            <a:picLocks noChangeAspect="1"/>
          </p:cNvPicPr>
          <p:nvPr/>
        </p:nvPicPr>
        <p:blipFill>
          <a:blip r:embed="rId2"/>
          <a:stretch>
            <a:fillRect/>
          </a:stretch>
        </p:blipFill>
        <p:spPr>
          <a:xfrm>
            <a:off x="3656256" y="857250"/>
            <a:ext cx="3487759" cy="5143500"/>
          </a:xfrm>
          <a:prstGeom prst="rect">
            <a:avLst/>
          </a:prstGeom>
        </p:spPr>
      </p:pic>
      <p:sp>
        <p:nvSpPr>
          <p:cNvPr id="3" name="Foliennummernplatzhalter 2">
            <a:extLst>
              <a:ext uri="{FF2B5EF4-FFF2-40B4-BE49-F238E27FC236}">
                <a16:creationId xmlns:a16="http://schemas.microsoft.com/office/drawing/2014/main" id="{E30246A3-F975-A581-6E3D-96580ED1867F}"/>
              </a:ext>
            </a:extLst>
          </p:cNvPr>
          <p:cNvSpPr>
            <a:spLocks noGrp="1"/>
          </p:cNvSpPr>
          <p:nvPr>
            <p:ph type="sldNum" sz="quarter" idx="12"/>
          </p:nvPr>
        </p:nvSpPr>
        <p:spPr/>
        <p:txBody>
          <a:bodyPr/>
          <a:lstStyle/>
          <a:p>
            <a:fld id="{3A4FE631-D98D-254F-A309-46238346074D}" type="slidenum">
              <a:rPr lang="de-DE" smtClean="0"/>
              <a:t>41</a:t>
            </a:fld>
            <a:endParaRPr lang="de-DE"/>
          </a:p>
        </p:txBody>
      </p:sp>
    </p:spTree>
    <p:extLst>
      <p:ext uri="{BB962C8B-B14F-4D97-AF65-F5344CB8AC3E}">
        <p14:creationId xmlns:p14="http://schemas.microsoft.com/office/powerpoint/2010/main" val="3290284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FBE21-6651-0050-B102-7354C070E98C}"/>
              </a:ext>
            </a:extLst>
          </p:cNvPr>
          <p:cNvSpPr>
            <a:spLocks noGrp="1"/>
          </p:cNvSpPr>
          <p:nvPr>
            <p:ph type="title"/>
          </p:nvPr>
        </p:nvSpPr>
        <p:spPr/>
        <p:txBody>
          <a:bodyPr>
            <a:normAutofit/>
          </a:bodyPr>
          <a:lstStyle/>
          <a:p>
            <a:r>
              <a:rPr lang="de-DE" sz="3600" dirty="0"/>
              <a:t>7. Wahlen (Vorstand)</a:t>
            </a:r>
          </a:p>
        </p:txBody>
      </p:sp>
      <p:sp>
        <p:nvSpPr>
          <p:cNvPr id="3" name="Inhaltsplatzhalter 2">
            <a:extLst>
              <a:ext uri="{FF2B5EF4-FFF2-40B4-BE49-F238E27FC236}">
                <a16:creationId xmlns:a16="http://schemas.microsoft.com/office/drawing/2014/main" id="{5886A1D4-A806-86BB-F90E-43432FF5C143}"/>
              </a:ext>
            </a:extLst>
          </p:cNvPr>
          <p:cNvSpPr>
            <a:spLocks noGrp="1"/>
          </p:cNvSpPr>
          <p:nvPr>
            <p:ph idx="1"/>
          </p:nvPr>
        </p:nvSpPr>
        <p:spPr/>
        <p:txBody>
          <a:bodyPr/>
          <a:lstStyle/>
          <a:p>
            <a:r>
              <a:rPr lang="de-DE" dirty="0">
                <a:latin typeface="+mj-lt"/>
              </a:rPr>
              <a:t>Zur Wieder-Wahl stellen sich</a:t>
            </a:r>
          </a:p>
          <a:p>
            <a:pPr lvl="1"/>
            <a:r>
              <a:rPr lang="de-DE" dirty="0">
                <a:latin typeface="+mj-lt"/>
              </a:rPr>
              <a:t>Bruno Bosshart (Präsident)</a:t>
            </a:r>
          </a:p>
          <a:p>
            <a:pPr lvl="1"/>
            <a:r>
              <a:rPr lang="de-DE" dirty="0">
                <a:latin typeface="+mj-lt"/>
              </a:rPr>
              <a:t>Romy Grimm (Kassierin)</a:t>
            </a:r>
          </a:p>
          <a:p>
            <a:pPr lvl="1"/>
            <a:r>
              <a:rPr lang="de-DE" dirty="0">
                <a:latin typeface="+mj-lt"/>
              </a:rPr>
              <a:t>Jörg Frei</a:t>
            </a:r>
          </a:p>
          <a:p>
            <a:pPr lvl="1"/>
            <a:endParaRPr lang="de-DE" dirty="0">
              <a:latin typeface="+mj-lt"/>
            </a:endParaRPr>
          </a:p>
          <a:p>
            <a:endParaRPr lang="de-DE" dirty="0">
              <a:latin typeface="+mj-lt"/>
            </a:endParaRPr>
          </a:p>
        </p:txBody>
      </p:sp>
      <p:sp>
        <p:nvSpPr>
          <p:cNvPr id="4" name="Foliennummernplatzhalter 3">
            <a:extLst>
              <a:ext uri="{FF2B5EF4-FFF2-40B4-BE49-F238E27FC236}">
                <a16:creationId xmlns:a16="http://schemas.microsoft.com/office/drawing/2014/main" id="{390B940D-0372-9879-371C-E638BE1D0966}"/>
              </a:ext>
            </a:extLst>
          </p:cNvPr>
          <p:cNvSpPr>
            <a:spLocks noGrp="1"/>
          </p:cNvSpPr>
          <p:nvPr>
            <p:ph type="sldNum" sz="quarter" idx="12"/>
          </p:nvPr>
        </p:nvSpPr>
        <p:spPr/>
        <p:txBody>
          <a:bodyPr/>
          <a:lstStyle/>
          <a:p>
            <a:fld id="{3A4FE631-D98D-254F-A309-46238346074D}" type="slidenum">
              <a:rPr lang="de-DE" smtClean="0"/>
              <a:t>42</a:t>
            </a:fld>
            <a:endParaRPr lang="de-DE"/>
          </a:p>
        </p:txBody>
      </p:sp>
    </p:spTree>
    <p:extLst>
      <p:ext uri="{BB962C8B-B14F-4D97-AF65-F5344CB8AC3E}">
        <p14:creationId xmlns:p14="http://schemas.microsoft.com/office/powerpoint/2010/main" val="531706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A78DD-7DE3-D4F9-7646-F82B255BE624}"/>
              </a:ext>
            </a:extLst>
          </p:cNvPr>
          <p:cNvSpPr>
            <a:spLocks noGrp="1"/>
          </p:cNvSpPr>
          <p:nvPr>
            <p:ph type="title"/>
          </p:nvPr>
        </p:nvSpPr>
        <p:spPr/>
        <p:txBody>
          <a:bodyPr>
            <a:normAutofit/>
          </a:bodyPr>
          <a:lstStyle/>
          <a:p>
            <a:r>
              <a:rPr lang="de-DE" sz="3600" dirty="0"/>
              <a:t>8. Ausblick 2023/2024 - Jahresprogramm</a:t>
            </a:r>
          </a:p>
        </p:txBody>
      </p:sp>
      <p:sp>
        <p:nvSpPr>
          <p:cNvPr id="3" name="Inhaltsplatzhalter 2">
            <a:extLst>
              <a:ext uri="{FF2B5EF4-FFF2-40B4-BE49-F238E27FC236}">
                <a16:creationId xmlns:a16="http://schemas.microsoft.com/office/drawing/2014/main" id="{713CA41D-B751-DFA7-1BF2-D1B492875CA1}"/>
              </a:ext>
            </a:extLst>
          </p:cNvPr>
          <p:cNvSpPr>
            <a:spLocks noGrp="1"/>
          </p:cNvSpPr>
          <p:nvPr>
            <p:ph idx="1"/>
          </p:nvPr>
        </p:nvSpPr>
        <p:spPr>
          <a:xfrm>
            <a:off x="628650" y="1825625"/>
            <a:ext cx="5031435" cy="4351338"/>
          </a:xfrm>
        </p:spPr>
        <p:txBody>
          <a:bodyPr>
            <a:normAutofit/>
          </a:bodyPr>
          <a:lstStyle/>
          <a:p>
            <a:pPr algn="l"/>
            <a:r>
              <a:rPr lang="de-CH" sz="2000" b="1" i="0" u="none" strike="noStrike" dirty="0">
                <a:solidFill>
                  <a:srgbClr val="000000"/>
                </a:solidFill>
                <a:effectLst/>
                <a:latin typeface="+mj-lt"/>
              </a:rPr>
              <a:t>Allen + </a:t>
            </a:r>
            <a:r>
              <a:rPr lang="de-CH" sz="2000" b="1" i="0" u="none" strike="noStrike" dirty="0" err="1">
                <a:solidFill>
                  <a:srgbClr val="000000"/>
                </a:solidFill>
                <a:effectLst/>
                <a:latin typeface="+mj-lt"/>
              </a:rPr>
              <a:t>Crippa</a:t>
            </a:r>
            <a:r>
              <a:rPr lang="de-CH" sz="2000" b="1" i="0" u="none" strike="noStrike" dirty="0">
                <a:solidFill>
                  <a:srgbClr val="000000"/>
                </a:solidFill>
                <a:effectLst/>
                <a:latin typeface="+mj-lt"/>
              </a:rPr>
              <a:t>, Grabs :</a:t>
            </a:r>
            <a:r>
              <a:rPr lang="de-CH" sz="2000" b="0" i="0" u="none" strike="noStrike" dirty="0">
                <a:solidFill>
                  <a:srgbClr val="000000"/>
                </a:solidFill>
                <a:effectLst/>
                <a:latin typeface="+mj-lt"/>
              </a:rPr>
              <a:t> Preisträger von (genaue Formulierung habe ich nicht mehr im Kopf) , </a:t>
            </a:r>
            <a:r>
              <a:rPr lang="de-CH" sz="2000" b="0" i="0" u="none" strike="noStrike" dirty="0" err="1">
                <a:solidFill>
                  <a:srgbClr val="000000"/>
                </a:solidFill>
                <a:effectLst/>
                <a:latin typeface="+mj-lt"/>
              </a:rPr>
              <a:t>einbaureglementfüralle</a:t>
            </a:r>
            <a:r>
              <a:rPr lang="de-CH" sz="2000" b="0" i="0" u="none" strike="noStrike" dirty="0">
                <a:solidFill>
                  <a:srgbClr val="000000"/>
                </a:solidFill>
                <a:effectLst/>
                <a:latin typeface="+mj-lt"/>
              </a:rPr>
              <a:t>, Klimaschutz und Ortsplanung</a:t>
            </a:r>
          </a:p>
          <a:p>
            <a:pPr algn="l"/>
            <a:r>
              <a:rPr lang="de-CH" sz="2000" b="0" i="0" u="none" strike="noStrike" dirty="0">
                <a:solidFill>
                  <a:srgbClr val="000000"/>
                </a:solidFill>
                <a:effectLst/>
                <a:latin typeface="+mj-lt"/>
              </a:rPr>
              <a:t>Sie wären auch bereit nach Walenstadt zu kommen, allerdings am Freitag Abend, </a:t>
            </a:r>
            <a:r>
              <a:rPr lang="de-CH" sz="2000" b="1" i="0" u="none" strike="noStrike" dirty="0">
                <a:solidFill>
                  <a:srgbClr val="000000"/>
                </a:solidFill>
                <a:effectLst/>
                <a:latin typeface="+mj-lt"/>
              </a:rPr>
              <a:t>den 18.8.23 </a:t>
            </a:r>
            <a:r>
              <a:rPr lang="de-CH" sz="2000" b="0" i="0" u="none" strike="noStrike" dirty="0">
                <a:solidFill>
                  <a:srgbClr val="000000"/>
                </a:solidFill>
                <a:effectLst/>
                <a:latin typeface="+mj-lt"/>
              </a:rPr>
              <a:t>statt Samstag Nachmittag, den 19.8. 23, wie für den WOWA Spätsommeranlass vorgesehen</a:t>
            </a:r>
          </a:p>
          <a:p>
            <a:r>
              <a:rPr lang="de-CH" sz="2000" b="1" i="0" u="none" strike="noStrike" dirty="0">
                <a:solidFill>
                  <a:srgbClr val="000000"/>
                </a:solidFill>
                <a:effectLst/>
                <a:latin typeface="+mj-lt"/>
              </a:rPr>
              <a:t>Nachwuchs: P</a:t>
            </a:r>
            <a:r>
              <a:rPr lang="de-CH" sz="2000" b="0" i="0" u="none" strike="noStrike" dirty="0">
                <a:solidFill>
                  <a:srgbClr val="000000"/>
                </a:solidFill>
                <a:effectLst/>
                <a:latin typeface="+mj-lt"/>
              </a:rPr>
              <a:t>ersönliches Rundschreiben an Bekannte, Stand am Städtli-Märt, eigener Informations-Anlass</a:t>
            </a:r>
          </a:p>
          <a:p>
            <a:endParaRPr lang="de-DE" sz="2000" dirty="0">
              <a:latin typeface="+mj-lt"/>
            </a:endParaRPr>
          </a:p>
        </p:txBody>
      </p:sp>
      <p:sp>
        <p:nvSpPr>
          <p:cNvPr id="4" name="Foliennummernplatzhalter 3">
            <a:extLst>
              <a:ext uri="{FF2B5EF4-FFF2-40B4-BE49-F238E27FC236}">
                <a16:creationId xmlns:a16="http://schemas.microsoft.com/office/drawing/2014/main" id="{03A9A4C3-85A1-DBB2-7F43-E0541F6D42A6}"/>
              </a:ext>
            </a:extLst>
          </p:cNvPr>
          <p:cNvSpPr>
            <a:spLocks noGrp="1"/>
          </p:cNvSpPr>
          <p:nvPr>
            <p:ph type="sldNum" sz="quarter" idx="12"/>
          </p:nvPr>
        </p:nvSpPr>
        <p:spPr/>
        <p:txBody>
          <a:bodyPr/>
          <a:lstStyle/>
          <a:p>
            <a:fld id="{3A4FE631-D98D-254F-A309-46238346074D}" type="slidenum">
              <a:rPr lang="de-DE" smtClean="0"/>
              <a:t>43</a:t>
            </a:fld>
            <a:endParaRPr lang="de-DE"/>
          </a:p>
        </p:txBody>
      </p:sp>
      <p:pic>
        <p:nvPicPr>
          <p:cNvPr id="5" name="Grafik 4">
            <a:extLst>
              <a:ext uri="{FF2B5EF4-FFF2-40B4-BE49-F238E27FC236}">
                <a16:creationId xmlns:a16="http://schemas.microsoft.com/office/drawing/2014/main" id="{C5EA8604-00D7-033D-C2FE-F36E9B1BC835}"/>
              </a:ext>
            </a:extLst>
          </p:cNvPr>
          <p:cNvPicPr>
            <a:picLocks noChangeAspect="1"/>
          </p:cNvPicPr>
          <p:nvPr/>
        </p:nvPicPr>
        <p:blipFill>
          <a:blip r:embed="rId2"/>
          <a:stretch>
            <a:fillRect/>
          </a:stretch>
        </p:blipFill>
        <p:spPr>
          <a:xfrm>
            <a:off x="5791383" y="1287312"/>
            <a:ext cx="3209081" cy="5069038"/>
          </a:xfrm>
          <a:prstGeom prst="rect">
            <a:avLst/>
          </a:prstGeom>
        </p:spPr>
      </p:pic>
    </p:spTree>
    <p:extLst>
      <p:ext uri="{BB962C8B-B14F-4D97-AF65-F5344CB8AC3E}">
        <p14:creationId xmlns:p14="http://schemas.microsoft.com/office/powerpoint/2010/main" val="191146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E0642-B60D-50FA-9549-1FEBCBF5BEF5}"/>
              </a:ext>
            </a:extLst>
          </p:cNvPr>
          <p:cNvSpPr>
            <a:spLocks noGrp="1"/>
          </p:cNvSpPr>
          <p:nvPr>
            <p:ph type="title"/>
          </p:nvPr>
        </p:nvSpPr>
        <p:spPr/>
        <p:txBody>
          <a:bodyPr>
            <a:normAutofit/>
          </a:bodyPr>
          <a:lstStyle/>
          <a:p>
            <a:r>
              <a:rPr lang="de-DE" sz="3600" dirty="0"/>
              <a:t>9. Anträge</a:t>
            </a:r>
          </a:p>
        </p:txBody>
      </p:sp>
      <p:sp>
        <p:nvSpPr>
          <p:cNvPr id="3" name="Inhaltsplatzhalter 2">
            <a:extLst>
              <a:ext uri="{FF2B5EF4-FFF2-40B4-BE49-F238E27FC236}">
                <a16:creationId xmlns:a16="http://schemas.microsoft.com/office/drawing/2014/main" id="{FA633993-54C8-F8E2-4421-C674B56C7C62}"/>
              </a:ext>
            </a:extLst>
          </p:cNvPr>
          <p:cNvSpPr>
            <a:spLocks noGrp="1"/>
          </p:cNvSpPr>
          <p:nvPr>
            <p:ph idx="1"/>
          </p:nvPr>
        </p:nvSpPr>
        <p:spPr>
          <a:xfrm>
            <a:off x="628650" y="1602557"/>
            <a:ext cx="7886700" cy="4574406"/>
          </a:xfrm>
        </p:spPr>
        <p:txBody>
          <a:bodyPr>
            <a:normAutofit/>
          </a:bodyPr>
          <a:lstStyle/>
          <a:p>
            <a:r>
              <a:rPr lang="de-DE" sz="2400" dirty="0">
                <a:latin typeface="+mj-lt"/>
              </a:rPr>
              <a:t>Vorstellung Petition „Rettung </a:t>
            </a:r>
            <a:r>
              <a:rPr lang="de-DE" sz="2400" dirty="0" err="1">
                <a:latin typeface="+mj-lt"/>
              </a:rPr>
              <a:t>Churfirstenplatane</a:t>
            </a:r>
            <a:r>
              <a:rPr lang="de-DE" sz="2400" dirty="0">
                <a:latin typeface="+mj-lt"/>
              </a:rPr>
              <a:t>“</a:t>
            </a:r>
            <a:r>
              <a:rPr lang="de-CH" sz="2400" b="0" i="0" u="none" strike="noStrike" dirty="0">
                <a:solidFill>
                  <a:srgbClr val="000000"/>
                </a:solidFill>
                <a:effectLst/>
                <a:latin typeface="+mj-lt"/>
              </a:rPr>
              <a:t> verfasst von Denise Köppl und Bernhard </a:t>
            </a:r>
            <a:r>
              <a:rPr lang="de-CH" sz="2400" b="0" i="0" u="none" strike="noStrike" dirty="0" err="1">
                <a:solidFill>
                  <a:srgbClr val="000000"/>
                </a:solidFill>
                <a:effectLst/>
                <a:latin typeface="+mj-lt"/>
              </a:rPr>
              <a:t>Zesiger</a:t>
            </a:r>
            <a:r>
              <a:rPr lang="de-CH" sz="2400" b="0" i="0" u="none" strike="noStrike" dirty="0">
                <a:solidFill>
                  <a:srgbClr val="000000"/>
                </a:solidFill>
                <a:effectLst/>
                <a:latin typeface="+mj-lt"/>
              </a:rPr>
              <a:t>: </a:t>
            </a:r>
            <a:r>
              <a:rPr lang="de-CH" sz="2400" dirty="0">
                <a:solidFill>
                  <a:srgbClr val="000000"/>
                </a:solidFill>
                <a:latin typeface="+mj-lt"/>
              </a:rPr>
              <a:t>Unterstützung durch Verein?</a:t>
            </a:r>
            <a:endParaRPr lang="de-DE" sz="2400" dirty="0">
              <a:latin typeface="+mj-lt"/>
            </a:endParaRPr>
          </a:p>
        </p:txBody>
      </p:sp>
      <p:pic>
        <p:nvPicPr>
          <p:cNvPr id="6" name="Grafik 5">
            <a:extLst>
              <a:ext uri="{FF2B5EF4-FFF2-40B4-BE49-F238E27FC236}">
                <a16:creationId xmlns:a16="http://schemas.microsoft.com/office/drawing/2014/main" id="{3B35253B-1885-3D51-E510-9499722B6D34}"/>
              </a:ext>
            </a:extLst>
          </p:cNvPr>
          <p:cNvPicPr>
            <a:picLocks noChangeAspect="1"/>
          </p:cNvPicPr>
          <p:nvPr/>
        </p:nvPicPr>
        <p:blipFill rotWithShape="1">
          <a:blip r:embed="rId2"/>
          <a:srcRect l="25151" t="23901" r="14376" b="2066"/>
          <a:stretch/>
        </p:blipFill>
        <p:spPr>
          <a:xfrm>
            <a:off x="863125" y="2827758"/>
            <a:ext cx="4700187" cy="3828516"/>
          </a:xfrm>
          <a:prstGeom prst="rect">
            <a:avLst/>
          </a:prstGeom>
        </p:spPr>
      </p:pic>
      <p:sp>
        <p:nvSpPr>
          <p:cNvPr id="7" name="Oval 6">
            <a:extLst>
              <a:ext uri="{FF2B5EF4-FFF2-40B4-BE49-F238E27FC236}">
                <a16:creationId xmlns:a16="http://schemas.microsoft.com/office/drawing/2014/main" id="{A0654437-CC6E-DA0B-2391-39AFB9FBB513}"/>
              </a:ext>
            </a:extLst>
          </p:cNvPr>
          <p:cNvSpPr/>
          <p:nvPr/>
        </p:nvSpPr>
        <p:spPr>
          <a:xfrm>
            <a:off x="3006359" y="4058815"/>
            <a:ext cx="504202" cy="48711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3BBB57E7-B7FB-EBDE-DB42-1B44E3770D48}"/>
              </a:ext>
            </a:extLst>
          </p:cNvPr>
          <p:cNvSpPr>
            <a:spLocks noGrp="1"/>
          </p:cNvSpPr>
          <p:nvPr>
            <p:ph type="sldNum" sz="quarter" idx="12"/>
          </p:nvPr>
        </p:nvSpPr>
        <p:spPr/>
        <p:txBody>
          <a:bodyPr/>
          <a:lstStyle/>
          <a:p>
            <a:fld id="{3A4FE631-D98D-254F-A309-46238346074D}" type="slidenum">
              <a:rPr lang="de-DE" smtClean="0"/>
              <a:t>44</a:t>
            </a:fld>
            <a:endParaRPr lang="de-DE"/>
          </a:p>
        </p:txBody>
      </p:sp>
    </p:spTree>
    <p:extLst>
      <p:ext uri="{BB962C8B-B14F-4D97-AF65-F5344CB8AC3E}">
        <p14:creationId xmlns:p14="http://schemas.microsoft.com/office/powerpoint/2010/main" val="3668365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2C9F93-1294-42F5-FC1F-1E704D6F7C5E}"/>
              </a:ext>
            </a:extLst>
          </p:cNvPr>
          <p:cNvSpPr>
            <a:spLocks noGrp="1"/>
          </p:cNvSpPr>
          <p:nvPr>
            <p:ph type="title"/>
          </p:nvPr>
        </p:nvSpPr>
        <p:spPr/>
        <p:txBody>
          <a:bodyPr>
            <a:normAutofit/>
          </a:bodyPr>
          <a:lstStyle/>
          <a:p>
            <a:r>
              <a:rPr lang="de-DE" sz="3600" dirty="0"/>
              <a:t>10. Allgemeine Umfrage</a:t>
            </a:r>
          </a:p>
        </p:txBody>
      </p:sp>
      <p:sp>
        <p:nvSpPr>
          <p:cNvPr id="3" name="Inhaltsplatzhalter 2">
            <a:extLst>
              <a:ext uri="{FF2B5EF4-FFF2-40B4-BE49-F238E27FC236}">
                <a16:creationId xmlns:a16="http://schemas.microsoft.com/office/drawing/2014/main" id="{88FB2F03-7095-2147-321F-203035668420}"/>
              </a:ext>
            </a:extLst>
          </p:cNvPr>
          <p:cNvSpPr>
            <a:spLocks noGrp="1"/>
          </p:cNvSpPr>
          <p:nvPr>
            <p:ph idx="1"/>
          </p:nvPr>
        </p:nvSpPr>
        <p:spPr/>
        <p:txBody>
          <a:bodyPr/>
          <a:lstStyle/>
          <a:p>
            <a:endParaRPr lang="de-DE" dirty="0">
              <a:latin typeface="+mj-lt"/>
            </a:endParaRPr>
          </a:p>
        </p:txBody>
      </p:sp>
      <p:sp>
        <p:nvSpPr>
          <p:cNvPr id="4" name="Foliennummernplatzhalter 3">
            <a:extLst>
              <a:ext uri="{FF2B5EF4-FFF2-40B4-BE49-F238E27FC236}">
                <a16:creationId xmlns:a16="http://schemas.microsoft.com/office/drawing/2014/main" id="{60193E6F-2454-1D97-42B1-2A5D64717EC9}"/>
              </a:ext>
            </a:extLst>
          </p:cNvPr>
          <p:cNvSpPr>
            <a:spLocks noGrp="1"/>
          </p:cNvSpPr>
          <p:nvPr>
            <p:ph type="sldNum" sz="quarter" idx="12"/>
          </p:nvPr>
        </p:nvSpPr>
        <p:spPr/>
        <p:txBody>
          <a:bodyPr/>
          <a:lstStyle/>
          <a:p>
            <a:fld id="{3A4FE631-D98D-254F-A309-46238346074D}" type="slidenum">
              <a:rPr lang="de-DE" smtClean="0"/>
              <a:t>45</a:t>
            </a:fld>
            <a:endParaRPr lang="de-DE"/>
          </a:p>
        </p:txBody>
      </p:sp>
    </p:spTree>
    <p:extLst>
      <p:ext uri="{BB962C8B-B14F-4D97-AF65-F5344CB8AC3E}">
        <p14:creationId xmlns:p14="http://schemas.microsoft.com/office/powerpoint/2010/main" val="742391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722B19A-5D3D-3C61-BCED-307AFF48A816}"/>
              </a:ext>
            </a:extLst>
          </p:cNvPr>
          <p:cNvSpPr>
            <a:spLocks noGrp="1"/>
          </p:cNvSpPr>
          <p:nvPr>
            <p:ph idx="1"/>
          </p:nvPr>
        </p:nvSpPr>
        <p:spPr/>
        <p:txBody>
          <a:bodyPr>
            <a:normAutofit/>
          </a:bodyPr>
          <a:lstStyle/>
          <a:p>
            <a:pPr marL="0" indent="0">
              <a:buNone/>
            </a:pPr>
            <a:r>
              <a:rPr lang="de-DE" sz="2400" dirty="0">
                <a:latin typeface="+mj-lt"/>
              </a:rPr>
              <a:t>Apéro, gemütliches Beisammensein</a:t>
            </a:r>
          </a:p>
        </p:txBody>
      </p:sp>
      <p:sp>
        <p:nvSpPr>
          <p:cNvPr id="2" name="Foliennummernplatzhalter 1">
            <a:extLst>
              <a:ext uri="{FF2B5EF4-FFF2-40B4-BE49-F238E27FC236}">
                <a16:creationId xmlns:a16="http://schemas.microsoft.com/office/drawing/2014/main" id="{8DB5BB3C-C546-CAFF-FE4C-AC6D3DD98204}"/>
              </a:ext>
            </a:extLst>
          </p:cNvPr>
          <p:cNvSpPr>
            <a:spLocks noGrp="1"/>
          </p:cNvSpPr>
          <p:nvPr>
            <p:ph type="sldNum" sz="quarter" idx="12"/>
          </p:nvPr>
        </p:nvSpPr>
        <p:spPr/>
        <p:txBody>
          <a:bodyPr/>
          <a:lstStyle/>
          <a:p>
            <a:fld id="{3A4FE631-D98D-254F-A309-46238346074D}" type="slidenum">
              <a:rPr lang="de-DE" smtClean="0"/>
              <a:t>46</a:t>
            </a:fld>
            <a:endParaRPr lang="de-DE"/>
          </a:p>
        </p:txBody>
      </p:sp>
    </p:spTree>
    <p:extLst>
      <p:ext uri="{BB962C8B-B14F-4D97-AF65-F5344CB8AC3E}">
        <p14:creationId xmlns:p14="http://schemas.microsoft.com/office/powerpoint/2010/main" val="3557051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962F8-5462-CC2E-00A6-E25A7BE6113E}"/>
              </a:ext>
            </a:extLst>
          </p:cNvPr>
          <p:cNvSpPr>
            <a:spLocks noGrp="1"/>
          </p:cNvSpPr>
          <p:nvPr>
            <p:ph type="title"/>
          </p:nvPr>
        </p:nvSpPr>
        <p:spPr>
          <a:xfrm>
            <a:off x="628650" y="1085808"/>
            <a:ext cx="7886700" cy="685512"/>
          </a:xfrm>
        </p:spPr>
        <p:txBody>
          <a:bodyPr>
            <a:normAutofit/>
          </a:bodyPr>
          <a:lstStyle/>
          <a:p>
            <a:r>
              <a:rPr lang="de-DE" sz="2800" dirty="0"/>
              <a:t>Rekurs Schützenweg gegen totales Fahrverbot</a:t>
            </a:r>
          </a:p>
        </p:txBody>
      </p:sp>
      <p:sp>
        <p:nvSpPr>
          <p:cNvPr id="3" name="Inhaltsplatzhalter 2">
            <a:extLst>
              <a:ext uri="{FF2B5EF4-FFF2-40B4-BE49-F238E27FC236}">
                <a16:creationId xmlns:a16="http://schemas.microsoft.com/office/drawing/2014/main" id="{0A3EE8FD-EC54-B29A-C5C1-CE48D7996985}"/>
              </a:ext>
            </a:extLst>
          </p:cNvPr>
          <p:cNvSpPr>
            <a:spLocks noGrp="1"/>
          </p:cNvSpPr>
          <p:nvPr>
            <p:ph idx="1"/>
          </p:nvPr>
        </p:nvSpPr>
        <p:spPr/>
        <p:txBody>
          <a:bodyPr anchor="b"/>
          <a:lstStyle/>
          <a:p>
            <a:pPr marL="0" indent="0">
              <a:buNone/>
            </a:pPr>
            <a:r>
              <a:rPr lang="de-DE" dirty="0"/>
              <a:t>Velofahren beim Pfadiheim weiterhin erlaubt  </a:t>
            </a:r>
          </a:p>
        </p:txBody>
      </p:sp>
      <p:pic>
        <p:nvPicPr>
          <p:cNvPr id="24" name="Grafik 23">
            <a:extLst>
              <a:ext uri="{FF2B5EF4-FFF2-40B4-BE49-F238E27FC236}">
                <a16:creationId xmlns:a16="http://schemas.microsoft.com/office/drawing/2014/main" id="{D360D398-8DA1-7546-EA03-10F1655D7376}"/>
              </a:ext>
            </a:extLst>
          </p:cNvPr>
          <p:cNvPicPr>
            <a:picLocks noChangeAspect="1"/>
          </p:cNvPicPr>
          <p:nvPr/>
        </p:nvPicPr>
        <p:blipFill>
          <a:blip r:embed="rId2"/>
          <a:stretch>
            <a:fillRect/>
          </a:stretch>
        </p:blipFill>
        <p:spPr>
          <a:xfrm>
            <a:off x="143414" y="1919908"/>
            <a:ext cx="5829300" cy="2781062"/>
          </a:xfrm>
          <a:prstGeom prst="rect">
            <a:avLst/>
          </a:prstGeom>
        </p:spPr>
      </p:pic>
      <p:pic>
        <p:nvPicPr>
          <p:cNvPr id="25" name="Grafik 24">
            <a:extLst>
              <a:ext uri="{FF2B5EF4-FFF2-40B4-BE49-F238E27FC236}">
                <a16:creationId xmlns:a16="http://schemas.microsoft.com/office/drawing/2014/main" id="{0AC42DC1-E411-2DD3-5E64-F7DA15789CBA}"/>
              </a:ext>
            </a:extLst>
          </p:cNvPr>
          <p:cNvPicPr>
            <a:picLocks noChangeAspect="1"/>
          </p:cNvPicPr>
          <p:nvPr/>
        </p:nvPicPr>
        <p:blipFill>
          <a:blip r:embed="rId3"/>
          <a:stretch>
            <a:fillRect/>
          </a:stretch>
        </p:blipFill>
        <p:spPr>
          <a:xfrm>
            <a:off x="6038311" y="1628180"/>
            <a:ext cx="2962275" cy="4057650"/>
          </a:xfrm>
          <a:prstGeom prst="rect">
            <a:avLst/>
          </a:prstGeom>
        </p:spPr>
      </p:pic>
      <p:pic>
        <p:nvPicPr>
          <p:cNvPr id="1026" name="Picture 2">
            <a:extLst>
              <a:ext uri="{FF2B5EF4-FFF2-40B4-BE49-F238E27FC236}">
                <a16:creationId xmlns:a16="http://schemas.microsoft.com/office/drawing/2014/main" id="{9E1E0013-EC08-F680-1AC7-250805079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1881" y="4920415"/>
            <a:ext cx="672860" cy="672860"/>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1E46385F-109C-34CC-D747-C181B0229D99}"/>
              </a:ext>
            </a:extLst>
          </p:cNvPr>
          <p:cNvSpPr>
            <a:spLocks noGrp="1"/>
          </p:cNvSpPr>
          <p:nvPr>
            <p:ph type="sldNum" sz="quarter" idx="12"/>
          </p:nvPr>
        </p:nvSpPr>
        <p:spPr/>
        <p:txBody>
          <a:bodyPr/>
          <a:lstStyle/>
          <a:p>
            <a:fld id="{3A4FE631-D98D-254F-A309-46238346074D}" type="slidenum">
              <a:rPr lang="de-DE" smtClean="0"/>
              <a:t>5</a:t>
            </a:fld>
            <a:endParaRPr lang="de-DE"/>
          </a:p>
        </p:txBody>
      </p:sp>
    </p:spTree>
    <p:extLst>
      <p:ext uri="{BB962C8B-B14F-4D97-AF65-F5344CB8AC3E}">
        <p14:creationId xmlns:p14="http://schemas.microsoft.com/office/powerpoint/2010/main" val="1550439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67DE9-DCFB-23A4-5634-33190A068579}"/>
              </a:ext>
            </a:extLst>
          </p:cNvPr>
          <p:cNvSpPr>
            <a:spLocks noGrp="1"/>
          </p:cNvSpPr>
          <p:nvPr>
            <p:ph type="title"/>
          </p:nvPr>
        </p:nvSpPr>
        <p:spPr/>
        <p:txBody>
          <a:bodyPr>
            <a:normAutofit/>
          </a:bodyPr>
          <a:lstStyle/>
          <a:p>
            <a:r>
              <a:rPr lang="de-DE" sz="3600" dirty="0"/>
              <a:t>Abonnieren von Publikationen der Gemeinde Walenstadt</a:t>
            </a:r>
          </a:p>
        </p:txBody>
      </p:sp>
      <p:sp>
        <p:nvSpPr>
          <p:cNvPr id="3" name="Inhaltsplatzhalter 2">
            <a:extLst>
              <a:ext uri="{FF2B5EF4-FFF2-40B4-BE49-F238E27FC236}">
                <a16:creationId xmlns:a16="http://schemas.microsoft.com/office/drawing/2014/main" id="{5B61D597-E088-F6C6-F6E6-FA28184331EC}"/>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FB4CAD52-DCDD-BF48-8563-D0B50594C1B3}"/>
              </a:ext>
            </a:extLst>
          </p:cNvPr>
          <p:cNvSpPr>
            <a:spLocks noGrp="1"/>
          </p:cNvSpPr>
          <p:nvPr>
            <p:ph type="sldNum" sz="quarter" idx="12"/>
          </p:nvPr>
        </p:nvSpPr>
        <p:spPr/>
        <p:txBody>
          <a:bodyPr/>
          <a:lstStyle/>
          <a:p>
            <a:fld id="{3A4FE631-D98D-254F-A309-46238346074D}" type="slidenum">
              <a:rPr lang="de-DE" smtClean="0"/>
              <a:t>6</a:t>
            </a:fld>
            <a:endParaRPr lang="de-DE"/>
          </a:p>
        </p:txBody>
      </p:sp>
      <p:pic>
        <p:nvPicPr>
          <p:cNvPr id="5" name="Grafik 4">
            <a:extLst>
              <a:ext uri="{FF2B5EF4-FFF2-40B4-BE49-F238E27FC236}">
                <a16:creationId xmlns:a16="http://schemas.microsoft.com/office/drawing/2014/main" id="{53E7EFFE-E100-ADC8-F698-3B0EB0225AEA}"/>
              </a:ext>
            </a:extLst>
          </p:cNvPr>
          <p:cNvPicPr>
            <a:picLocks noChangeAspect="1"/>
          </p:cNvPicPr>
          <p:nvPr/>
        </p:nvPicPr>
        <p:blipFill>
          <a:blip r:embed="rId2"/>
          <a:stretch>
            <a:fillRect/>
          </a:stretch>
        </p:blipFill>
        <p:spPr>
          <a:xfrm>
            <a:off x="685800" y="1757614"/>
            <a:ext cx="7772400" cy="3342771"/>
          </a:xfrm>
          <a:prstGeom prst="rect">
            <a:avLst/>
          </a:prstGeom>
        </p:spPr>
      </p:pic>
    </p:spTree>
    <p:extLst>
      <p:ext uri="{BB962C8B-B14F-4D97-AF65-F5344CB8AC3E}">
        <p14:creationId xmlns:p14="http://schemas.microsoft.com/office/powerpoint/2010/main" val="2649846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CF403517-75AC-01D4-5C6C-C5B1CA36E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13" y="969707"/>
            <a:ext cx="4275300" cy="49185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6987E18-7AE3-1A0B-9AAD-2F59F9589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150" y="969707"/>
            <a:ext cx="2395138" cy="15941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7CF0815-D6E9-C382-D967-C7AA35B9A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0122" y="4226051"/>
            <a:ext cx="2581226" cy="17179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FD11A5A-24CB-B154-54C6-7FDED9145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122" y="969707"/>
            <a:ext cx="1880678" cy="28280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7ED779EF-2FC5-69EF-C7C2-8E4B6AB50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4150" y="2597880"/>
            <a:ext cx="2395138" cy="159410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67C966B3-4405-D7AC-E64E-751EE13624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0803" y="5053166"/>
            <a:ext cx="1338484" cy="890838"/>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a16="http://schemas.microsoft.com/office/drawing/2014/main" id="{2682DEB4-4A21-7D1C-FD2A-A736A159992C}"/>
              </a:ext>
            </a:extLst>
          </p:cNvPr>
          <p:cNvSpPr>
            <a:spLocks noGrp="1"/>
          </p:cNvSpPr>
          <p:nvPr>
            <p:ph type="sldNum" sz="quarter" idx="12"/>
          </p:nvPr>
        </p:nvSpPr>
        <p:spPr/>
        <p:txBody>
          <a:bodyPr/>
          <a:lstStyle/>
          <a:p>
            <a:fld id="{3A4FE631-D98D-254F-A309-46238346074D}" type="slidenum">
              <a:rPr lang="de-DE" smtClean="0"/>
              <a:t>7</a:t>
            </a:fld>
            <a:endParaRPr lang="de-DE"/>
          </a:p>
        </p:txBody>
      </p:sp>
    </p:spTree>
    <p:extLst>
      <p:ext uri="{BB962C8B-B14F-4D97-AF65-F5344CB8AC3E}">
        <p14:creationId xmlns:p14="http://schemas.microsoft.com/office/powerpoint/2010/main" val="3764841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8585FE-100D-A16A-639C-FEE2C45C4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336" y="1066800"/>
            <a:ext cx="2327666" cy="15491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CE9A72-11AC-1B26-73E5-718AA62C2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280" y="1066800"/>
            <a:ext cx="2327666" cy="15491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CFD709A-0C88-AEBB-AB6E-AF028CB16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391" y="1066801"/>
            <a:ext cx="1282763" cy="19289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CCE4EFE-46FB-1DD3-14E3-0EC7C23F8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8879" y="1066801"/>
            <a:ext cx="2421842" cy="1611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ABE8794-9553-F384-1E7E-C65399AB9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1753" y="3135877"/>
            <a:ext cx="1751078" cy="26332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0F9667F-0528-7A57-5EB6-AB63DAE127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279" y="3626318"/>
            <a:ext cx="3219497" cy="2142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2E8B7D7F-7452-D174-AF0C-0C3472476C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1224" y="3626318"/>
            <a:ext cx="3219497" cy="2142760"/>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a16="http://schemas.microsoft.com/office/drawing/2014/main" id="{774EFAAE-A446-0352-67E1-92FF1D41473A}"/>
              </a:ext>
            </a:extLst>
          </p:cNvPr>
          <p:cNvSpPr>
            <a:spLocks noGrp="1"/>
          </p:cNvSpPr>
          <p:nvPr>
            <p:ph type="sldNum" sz="quarter" idx="12"/>
          </p:nvPr>
        </p:nvSpPr>
        <p:spPr/>
        <p:txBody>
          <a:bodyPr/>
          <a:lstStyle/>
          <a:p>
            <a:fld id="{3A4FE631-D98D-254F-A309-46238346074D}" type="slidenum">
              <a:rPr lang="de-DE" smtClean="0"/>
              <a:t>8</a:t>
            </a:fld>
            <a:endParaRPr lang="de-DE"/>
          </a:p>
        </p:txBody>
      </p:sp>
    </p:spTree>
    <p:extLst>
      <p:ext uri="{BB962C8B-B14F-4D97-AF65-F5344CB8AC3E}">
        <p14:creationId xmlns:p14="http://schemas.microsoft.com/office/powerpoint/2010/main" val="2699648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064B1-2D9D-A72F-79FC-61D8094C6A9C}"/>
              </a:ext>
            </a:extLst>
          </p:cNvPr>
          <p:cNvSpPr>
            <a:spLocks noGrp="1"/>
          </p:cNvSpPr>
          <p:nvPr>
            <p:ph type="title"/>
          </p:nvPr>
        </p:nvSpPr>
        <p:spPr/>
        <p:txBody>
          <a:bodyPr>
            <a:normAutofit/>
          </a:bodyPr>
          <a:lstStyle/>
          <a:p>
            <a:r>
              <a:rPr lang="de-DE" sz="2800" dirty="0"/>
              <a:t>Stadtgärtnerei Zürich 25.10.2022</a:t>
            </a:r>
          </a:p>
        </p:txBody>
      </p:sp>
      <p:sp>
        <p:nvSpPr>
          <p:cNvPr id="3" name="Inhaltsplatzhalter 2">
            <a:extLst>
              <a:ext uri="{FF2B5EF4-FFF2-40B4-BE49-F238E27FC236}">
                <a16:creationId xmlns:a16="http://schemas.microsoft.com/office/drawing/2014/main" id="{2F9EF312-3A1F-0904-CF3D-E047D17E1CB3}"/>
              </a:ext>
            </a:extLst>
          </p:cNvPr>
          <p:cNvSpPr>
            <a:spLocks noGrp="1"/>
          </p:cNvSpPr>
          <p:nvPr>
            <p:ph idx="1"/>
          </p:nvPr>
        </p:nvSpPr>
        <p:spPr>
          <a:xfrm>
            <a:off x="628650" y="1840661"/>
            <a:ext cx="7886700" cy="3953055"/>
          </a:xfrm>
        </p:spPr>
        <p:txBody>
          <a:bodyPr>
            <a:normAutofit/>
          </a:bodyPr>
          <a:lstStyle/>
          <a:p>
            <a:pPr marL="0" indent="0">
              <a:buNone/>
            </a:pPr>
            <a:r>
              <a:rPr lang="de-CH" sz="900" dirty="0"/>
              <a:t>Am 25. Oktober reiste eine Gruppe von Mitgliedern und Vorstand mit dem Zug nach Zürich zur Stadtgärtnerei, um die Ausstellung „Cool down Zürich“ und die Zukunftsallee zu besuchen. Die Gelegenheit bot sich, weil die ursprünglich vorgesehene Durchführung für die Vertreter der Naturkommission Walenstadt nicht zustande kam. </a:t>
            </a:r>
          </a:p>
          <a:p>
            <a:pPr marL="0" indent="0">
              <a:buNone/>
            </a:pPr>
            <a:r>
              <a:rPr lang="de-CH" sz="900" dirty="0"/>
              <a:t>Im ersten Teil zeigte die Projektleiterin der Ausstellung, Ursula </a:t>
            </a:r>
            <a:r>
              <a:rPr lang="de-CH" sz="900" dirty="0" err="1"/>
              <a:t>Dürst</a:t>
            </a:r>
            <a:r>
              <a:rPr lang="de-CH" sz="900" dirty="0"/>
              <a:t>, die Ziele der Ausstellung und Handlungsfelder auf. Wie der Name der Ausstellung schon sagt, sollen Massnahmen in der Stadt ergriffen werden, um eine Hitzemilderung zu erzielen. Wegen der Klimaerwärmung leidet die Stadtbevölkerung unter hohen Temperaturen im Sommer. Die Stadt Zürich will auf öffentlichen Grundstücken konkrete Massnahmen umsetzen und die Eigentümerschaft von privaten Grundstücken informieren und motivieren, ebenfalls Massnahmen zu ergreifen. Das kantonale Planungs- und Baugesetz, gültig frühestens ab 2023, könnte Vorgaben auch im privaten Sektor schaffen. Die verschiedenen Stationen der Ausstellung gingen ein auf die Klima-Strategie und entsprechende Klima-Tools (https://</a:t>
            </a:r>
            <a:r>
              <a:rPr lang="de-CH" sz="900" dirty="0" err="1"/>
              <a:t>maps.zh.ch</a:t>
            </a:r>
            <a:r>
              <a:rPr lang="de-CH" sz="900" dirty="0"/>
              <a:t>/, Gruppe „Luft und Klima“ oder bei der Kartensuche „Klima“ tippen). Ein Modell zeigte das Zusammenspiel von Wind (v.a. Fallwind von den Hügeln) und die Positionierung von (grossen) Häusern, die kühlenden Wind entweder in das Stadtzentrum kanalisieren helfen oder blockieren, wenn ein Gebäude quer zur Fallrichtung gebaut wird und als eine Art Staumauer wirkt. Die „Schwammstadt“ ist ein anderes Konzept, das so viel Regenwasser in der Stadt zurückhalten will wie möglich, um die Pflanzenwelt in der Stadt auf natürliche Weise konstant bewässern zu können. Rückhaltezonen im Untergrund sind wie Schwämme zu verstehen, die sich bei Regen auffüllen und bei Trockenheit das Wasser von den Bäumen aufgenommen werden kann. </a:t>
            </a:r>
          </a:p>
          <a:p>
            <a:pPr marL="0" indent="0">
              <a:buNone/>
            </a:pPr>
            <a:r>
              <a:rPr lang="de-CH" sz="900" dirty="0"/>
              <a:t>Im zweiten Teil führte uns Andrea Saluz, Leiter Koordination Stadtbäume, zur Zukunftsallee. Dort werden Bäume auf Verträglichkeit im immer wärmer werdenden Stadtklima getestet. Einheimische Baumarten leiden immer stärker unter der Erwärmung und Bedingungen in der Stadt, sodass andere Baumarten gefunden werden müssen, die überleben können. Bei der Suche werden Bäume </a:t>
            </a:r>
            <a:r>
              <a:rPr lang="de-CH" sz="900" dirty="0" err="1"/>
              <a:t>under</a:t>
            </a:r>
            <a:r>
              <a:rPr lang="de-CH" sz="900" dirty="0"/>
              <a:t> ähnlichen Standort-Bedingungen gesucht. Der ETH-Forschungswald bei Quinten wurde genannt, da dort wegen der Süd-Exponierung teilweise ähnliche Bedingungen herrschen wie in einer Stadt. Zur Zeit sind rund 50 Bäume in der Allee, die etwa 13 Jahre alt sind. Es braucht allerdings noch einige Jahre, bis besser verstanden wird, welche Baumart in der Stadt die besten Chancen hat. Ergänzend erwähnte Herr Saluz, dass die </a:t>
            </a:r>
            <a:r>
              <a:rPr lang="de-CH" sz="900" dirty="0" err="1"/>
              <a:t>Unterbepflanung</a:t>
            </a:r>
            <a:r>
              <a:rPr lang="de-CH" sz="900" dirty="0"/>
              <a:t> der Stadtbäume wichtig ist, um die Bäume zu schützen vor Kollision durch Autos und Lastwagen aber auch vor Hundeurin, der in der Stadt ein Problem für Bäume sein kann. Letztlich will die Stadt Zürich eine möglichst grosse Baumkronenfläche erzielen, um das Stadtklima in der zu erwartenden Erwärmung erträglicher zu machen. Mit Pflanzenkohle wird auch in seinem Bereich am Konzept der „Schwammstadt“ gearbeitet, damit die Rückhaltezonen möglichst wirksam und kostengünstig sind. Diese Versuche werden aber ebenfalls Jahre in Anspruch nehmen, da dieses Thema sich nicht auf theoretischer Basis mit ein paar kurzen Versuchen erledigen lässt. </a:t>
            </a:r>
          </a:p>
          <a:p>
            <a:pPr marL="0" indent="0">
              <a:buNone/>
            </a:pPr>
            <a:r>
              <a:rPr lang="de-CH" sz="900" dirty="0"/>
              <a:t>Der dritte Teil der Führung ging auf die Fassaden- und Dachbegrünung ein. Die verschiedenen Versuchsstationen zeigten Trag-Konstruktionen auf die je nach Ausrichtung der Fassade mit anderen Pflanzenarten begrünt werden können. Hier geht es um die Kühlung von Hauswänden, um Klimaverbesserung sowohl aussen wie auch innen. Neben einer begrünten Fassade ist die </a:t>
            </a:r>
            <a:r>
              <a:rPr lang="de-CH" sz="900" dirty="0" err="1"/>
              <a:t>Aussentermperatur</a:t>
            </a:r>
            <a:r>
              <a:rPr lang="de-CH" sz="900" dirty="0"/>
              <a:t> deutlich tiefer als neben einer unbewachsenen Fassade. Die Innentemperaturen können wegen der Beschattung ohne oder mit geringerem Kühlaufwand tief genug gehalten werden, um eine gute Wohn- oder Arbeitsraumqualität zu erreichen. Dasselbe Thema gilt auch für Dachbegrünungen. Dort ist die Kombination mit Solar-Energie-Anlagen eine besondere Herausforderung.</a:t>
            </a:r>
          </a:p>
        </p:txBody>
      </p:sp>
      <p:sp>
        <p:nvSpPr>
          <p:cNvPr id="4" name="Foliennummernplatzhalter 3">
            <a:extLst>
              <a:ext uri="{FF2B5EF4-FFF2-40B4-BE49-F238E27FC236}">
                <a16:creationId xmlns:a16="http://schemas.microsoft.com/office/drawing/2014/main" id="{0D930853-B357-D732-1AD6-B4545FB258CA}"/>
              </a:ext>
            </a:extLst>
          </p:cNvPr>
          <p:cNvSpPr>
            <a:spLocks noGrp="1"/>
          </p:cNvSpPr>
          <p:nvPr>
            <p:ph type="sldNum" sz="quarter" idx="12"/>
          </p:nvPr>
        </p:nvSpPr>
        <p:spPr/>
        <p:txBody>
          <a:bodyPr/>
          <a:lstStyle/>
          <a:p>
            <a:fld id="{3A4FE631-D98D-254F-A309-46238346074D}" type="slidenum">
              <a:rPr lang="de-DE" smtClean="0"/>
              <a:t>9</a:t>
            </a:fld>
            <a:endParaRPr lang="de-DE"/>
          </a:p>
        </p:txBody>
      </p:sp>
    </p:spTree>
    <p:extLst>
      <p:ext uri="{BB962C8B-B14F-4D97-AF65-F5344CB8AC3E}">
        <p14:creationId xmlns:p14="http://schemas.microsoft.com/office/powerpoint/2010/main" val="296700251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2078</Words>
  <Application>Microsoft Macintosh PowerPoint</Application>
  <PresentationFormat>Bildschirmpräsentation (4:3)</PresentationFormat>
  <Paragraphs>193</Paragraphs>
  <Slides>46</Slides>
  <Notes>1</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46</vt:i4>
      </vt:variant>
    </vt:vector>
  </HeadingPairs>
  <TitlesOfParts>
    <vt:vector size="51" baseType="lpstr">
      <vt:lpstr>Arial</vt:lpstr>
      <vt:lpstr>Calibri</vt:lpstr>
      <vt:lpstr>Calibri Light</vt:lpstr>
      <vt:lpstr>Office</vt:lpstr>
      <vt:lpstr>Arbeitsblatt</vt:lpstr>
      <vt:lpstr>Wohnliches Walenstadt Hauptversammlung 2023</vt:lpstr>
      <vt:lpstr>Traktanden</vt:lpstr>
      <vt:lpstr>4. Jahresbericht 2022 / 2023</vt:lpstr>
      <vt:lpstr>Anlass Walenstadtberg 20.8.2022 &amp; Hausbesichtigung 4.2.2003</vt:lpstr>
      <vt:lpstr>Rekurs Schützenweg gegen totales Fahrverbot</vt:lpstr>
      <vt:lpstr>Abonnieren von Publikationen der Gemeinde Walenstadt</vt:lpstr>
      <vt:lpstr>PowerPoint-Präsentation</vt:lpstr>
      <vt:lpstr>PowerPoint-Präsentation</vt:lpstr>
      <vt:lpstr>Stadtgärtnerei Zürich 25.10.2022</vt:lpstr>
      <vt:lpstr>PowerPoint-Präsentation</vt:lpstr>
      <vt:lpstr>Velobörse 25. März 2023</vt:lpstr>
      <vt:lpstr>PowerPoint-Präsentation</vt:lpstr>
      <vt:lpstr>Naturkommission</vt:lpstr>
      <vt:lpstr>Energiekommission</vt:lpstr>
      <vt:lpstr>FACHGRUPPE</vt:lpstr>
      <vt:lpstr>MITGLIEDER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Kritische Punkte</vt:lpstr>
      <vt:lpstr>Was will der Bürger ?  Resultate der Umfrage an der Gewerbeausstellung</vt:lpstr>
      <vt:lpstr>PowerPoint-Präsentation</vt:lpstr>
      <vt:lpstr>PowerPoint-Präsentation</vt:lpstr>
      <vt:lpstr>PowerPoint-Präsentation</vt:lpstr>
      <vt:lpstr>PowerPoint-Präsentation</vt:lpstr>
      <vt:lpstr>5. Jahresrechnung, Revisionsbericht</vt:lpstr>
      <vt:lpstr>6. Budget</vt:lpstr>
      <vt:lpstr>7. Wahlen (Vorstand)</vt:lpstr>
      <vt:lpstr>8. Ausblick 2023/2024 - Jahresprogramm</vt:lpstr>
      <vt:lpstr>9. Anträge</vt:lpstr>
      <vt:lpstr>10. Allgemeine Umfrage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 Reinle</dc:creator>
  <cp:lastModifiedBy>Hans Reinle</cp:lastModifiedBy>
  <cp:revision>20</cp:revision>
  <cp:lastPrinted>2023-06-30T14:42:54Z</cp:lastPrinted>
  <dcterms:created xsi:type="dcterms:W3CDTF">2023-06-11T01:35:50Z</dcterms:created>
  <dcterms:modified xsi:type="dcterms:W3CDTF">2023-06-30T14:57:59Z</dcterms:modified>
</cp:coreProperties>
</file>